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0" r:id="rId3"/>
    <p:sldId id="257" r:id="rId4"/>
    <p:sldId id="258" r:id="rId5"/>
    <p:sldId id="259"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6" d="100"/>
          <a:sy n="66" d="100"/>
        </p:scale>
        <p:origin x="-45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14" name="Titlu 13"/>
          <p:cNvSpPr>
            <a:spLocks noGrp="1"/>
          </p:cNvSpPr>
          <p:nvPr>
            <p:ph type="ctrTitle"/>
          </p:nvPr>
        </p:nvSpPr>
        <p:spPr>
          <a:xfrm>
            <a:off x="1432560" y="359898"/>
            <a:ext cx="7406640" cy="1472184"/>
          </a:xfrm>
        </p:spPr>
        <p:txBody>
          <a:bodyPr anchor="b"/>
          <a:lstStyle>
            <a:lvl1pPr algn="l">
              <a:defRPr/>
            </a:lvl1pPr>
            <a:extLst/>
          </a:lstStyle>
          <a:p>
            <a:r>
              <a:rPr kumimoji="0" lang="ro-RO" smtClean="0"/>
              <a:t>Faceți clic pentru a edita stilul de titlu Coordonator</a:t>
            </a:r>
            <a:endParaRPr kumimoji="0" lang="en-US"/>
          </a:p>
        </p:txBody>
      </p:sp>
      <p:sp>
        <p:nvSpPr>
          <p:cNvPr id="22" name="Subtitlu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o-RO" smtClean="0"/>
              <a:t>Faceți clic pentru editarea stilului de subtitlu al coordonatorului</a:t>
            </a:r>
            <a:endParaRPr kumimoji="0" lang="en-US"/>
          </a:p>
        </p:txBody>
      </p:sp>
      <p:sp>
        <p:nvSpPr>
          <p:cNvPr id="7" name="Substituent dată 6"/>
          <p:cNvSpPr>
            <a:spLocks noGrp="1"/>
          </p:cNvSpPr>
          <p:nvPr>
            <p:ph type="dt" sz="half" idx="10"/>
          </p:nvPr>
        </p:nvSpPr>
        <p:spPr/>
        <p:txBody>
          <a:bodyPr/>
          <a:lstStyle>
            <a:extLst/>
          </a:lstStyle>
          <a:p>
            <a:fld id="{06868D92-5727-4E81-883B-83C141207F94}" type="datetimeFigureOut">
              <a:rPr lang="en-US" smtClean="0"/>
              <a:t>2/1/2013</a:t>
            </a:fld>
            <a:endParaRPr lang="en-US"/>
          </a:p>
        </p:txBody>
      </p:sp>
      <p:sp>
        <p:nvSpPr>
          <p:cNvPr id="20" name="Substituent subsol 19"/>
          <p:cNvSpPr>
            <a:spLocks noGrp="1"/>
          </p:cNvSpPr>
          <p:nvPr>
            <p:ph type="ftr" sz="quarter" idx="11"/>
          </p:nvPr>
        </p:nvSpPr>
        <p:spPr/>
        <p:txBody>
          <a:bodyPr/>
          <a:lstStyle>
            <a:extLst/>
          </a:lstStyle>
          <a:p>
            <a:endParaRPr lang="en-US"/>
          </a:p>
        </p:txBody>
      </p:sp>
      <p:sp>
        <p:nvSpPr>
          <p:cNvPr id="10" name="Substituent număr diapozitiv 9"/>
          <p:cNvSpPr>
            <a:spLocks noGrp="1"/>
          </p:cNvSpPr>
          <p:nvPr>
            <p:ph type="sldNum" sz="quarter" idx="12"/>
          </p:nvPr>
        </p:nvSpPr>
        <p:spPr/>
        <p:txBody>
          <a:bodyPr/>
          <a:lstStyle>
            <a:extLst/>
          </a:lstStyle>
          <a:p>
            <a:fld id="{F443E29B-C222-46C1-B13C-2A9C33490E21}"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p:txBody>
          <a:bodyPr vert="eaVert"/>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fld id="{06868D92-5727-4E81-883B-83C141207F94}" type="datetimeFigureOut">
              <a:rPr lang="en-US" smtClean="0"/>
              <a:t>2/1/2013</a:t>
            </a:fld>
            <a:endParaRPr lang="en-US"/>
          </a:p>
        </p:txBody>
      </p:sp>
      <p:sp>
        <p:nvSpPr>
          <p:cNvPr id="5" name="Substituent subsol 4"/>
          <p:cNvSpPr>
            <a:spLocks noGrp="1"/>
          </p:cNvSpPr>
          <p:nvPr>
            <p:ph type="ftr" sz="quarter" idx="11"/>
          </p:nvPr>
        </p:nvSpPr>
        <p:spPr/>
        <p:txBody>
          <a:bodyPr/>
          <a:lstStyle>
            <a:extLst/>
          </a:lstStyle>
          <a:p>
            <a:endParaRPr lang="en-US"/>
          </a:p>
        </p:txBody>
      </p:sp>
      <p:sp>
        <p:nvSpPr>
          <p:cNvPr id="6" name="Substituent număr diapozitiv 5"/>
          <p:cNvSpPr>
            <a:spLocks noGrp="1"/>
          </p:cNvSpPr>
          <p:nvPr>
            <p:ph type="sldNum" sz="quarter" idx="12"/>
          </p:nvPr>
        </p:nvSpPr>
        <p:spPr/>
        <p:txBody>
          <a:bodyPr/>
          <a:lstStyle>
            <a:extLst/>
          </a:lstStyle>
          <a:p>
            <a:fld id="{F443E29B-C222-46C1-B13C-2A9C33490E2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858000" y="274639"/>
            <a:ext cx="1828800" cy="5851525"/>
          </a:xfrm>
        </p:spPr>
        <p:txBody>
          <a:bodyPr vert="eaVert"/>
          <a:lstStyle>
            <a:extLs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1143000" y="274640"/>
            <a:ext cx="5562600" cy="5851525"/>
          </a:xfrm>
        </p:spPr>
        <p:txBody>
          <a:bodyPr vert="eaVert"/>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fld id="{06868D92-5727-4E81-883B-83C141207F94}" type="datetimeFigureOut">
              <a:rPr lang="en-US" smtClean="0"/>
              <a:t>2/1/2013</a:t>
            </a:fld>
            <a:endParaRPr lang="en-US"/>
          </a:p>
        </p:txBody>
      </p:sp>
      <p:sp>
        <p:nvSpPr>
          <p:cNvPr id="5" name="Substituent subsol 4"/>
          <p:cNvSpPr>
            <a:spLocks noGrp="1"/>
          </p:cNvSpPr>
          <p:nvPr>
            <p:ph type="ftr" sz="quarter" idx="11"/>
          </p:nvPr>
        </p:nvSpPr>
        <p:spPr/>
        <p:txBody>
          <a:bodyPr/>
          <a:lstStyle>
            <a:extLst/>
          </a:lstStyle>
          <a:p>
            <a:endParaRPr lang="en-US"/>
          </a:p>
        </p:txBody>
      </p:sp>
      <p:sp>
        <p:nvSpPr>
          <p:cNvPr id="6" name="Substituent număr diapozitiv 5"/>
          <p:cNvSpPr>
            <a:spLocks noGrp="1"/>
          </p:cNvSpPr>
          <p:nvPr>
            <p:ph type="sldNum" sz="quarter" idx="12"/>
          </p:nvPr>
        </p:nvSpPr>
        <p:spPr/>
        <p:txBody>
          <a:bodyPr/>
          <a:lstStyle>
            <a:extLst/>
          </a:lstStyle>
          <a:p>
            <a:fld id="{F443E29B-C222-46C1-B13C-2A9C33490E2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kumimoji="0" lang="ro-RO" smtClean="0"/>
              <a:t>Faceți clic pentru a edita stilul de titlu Coordonator</a:t>
            </a:r>
            <a:endParaRPr kumimoji="0" lang="en-US"/>
          </a:p>
        </p:txBody>
      </p:sp>
      <p:sp>
        <p:nvSpPr>
          <p:cNvPr id="3" name="Substituent conținut 2"/>
          <p:cNvSpPr>
            <a:spLocks noGrp="1"/>
          </p:cNvSpPr>
          <p:nvPr>
            <p:ph idx="1"/>
          </p:nvPr>
        </p:nvSpPr>
        <p:spPr/>
        <p:txBody>
          <a:bodyPr/>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fld id="{06868D92-5727-4E81-883B-83C141207F94}" type="datetimeFigureOut">
              <a:rPr lang="en-US" smtClean="0"/>
              <a:t>2/1/2013</a:t>
            </a:fld>
            <a:endParaRPr lang="en-US"/>
          </a:p>
        </p:txBody>
      </p:sp>
      <p:sp>
        <p:nvSpPr>
          <p:cNvPr id="5" name="Substituent subsol 4"/>
          <p:cNvSpPr>
            <a:spLocks noGrp="1"/>
          </p:cNvSpPr>
          <p:nvPr>
            <p:ph type="ftr" sz="quarter" idx="11"/>
          </p:nvPr>
        </p:nvSpPr>
        <p:spPr/>
        <p:txBody>
          <a:bodyPr/>
          <a:lstStyle>
            <a:extLst/>
          </a:lstStyle>
          <a:p>
            <a:endParaRPr lang="en-US"/>
          </a:p>
        </p:txBody>
      </p:sp>
      <p:sp>
        <p:nvSpPr>
          <p:cNvPr id="6" name="Substituent număr diapozitiv 5"/>
          <p:cNvSpPr>
            <a:spLocks noGrp="1"/>
          </p:cNvSpPr>
          <p:nvPr>
            <p:ph type="sldNum" sz="quarter" idx="12"/>
          </p:nvPr>
        </p:nvSpPr>
        <p:spPr/>
        <p:txBody>
          <a:bodyPr/>
          <a:lstStyle>
            <a:extLst/>
          </a:lstStyle>
          <a:p>
            <a:fld id="{F443E29B-C222-46C1-B13C-2A9C33490E2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ntet secțiune">
    <p:spTree>
      <p:nvGrpSpPr>
        <p:cNvPr id="1" name=""/>
        <p:cNvGrpSpPr/>
        <p:nvPr/>
      </p:nvGrpSpPr>
      <p:grpSpPr>
        <a:xfrm>
          <a:off x="0" y="0"/>
          <a:ext cx="0" cy="0"/>
          <a:chOff x="0" y="0"/>
          <a:chExt cx="0" cy="0"/>
        </a:xfrm>
      </p:grpSpPr>
      <p:sp>
        <p:nvSpPr>
          <p:cNvPr id="7" name="Dreptunghi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u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o-RO" smtClean="0"/>
              <a:t>Faceți clic pentru a edita stilurile de text Coordonator</a:t>
            </a:r>
          </a:p>
        </p:txBody>
      </p:sp>
      <p:sp>
        <p:nvSpPr>
          <p:cNvPr id="4" name="Substituent dată 3"/>
          <p:cNvSpPr>
            <a:spLocks noGrp="1"/>
          </p:cNvSpPr>
          <p:nvPr>
            <p:ph type="dt" sz="half" idx="10"/>
          </p:nvPr>
        </p:nvSpPr>
        <p:spPr/>
        <p:txBody>
          <a:bodyPr/>
          <a:lstStyle>
            <a:extLst/>
          </a:lstStyle>
          <a:p>
            <a:fld id="{06868D92-5727-4E81-883B-83C141207F94}" type="datetimeFigureOut">
              <a:rPr lang="en-US" smtClean="0"/>
              <a:t>2/1/2013</a:t>
            </a:fld>
            <a:endParaRPr lang="en-US"/>
          </a:p>
        </p:txBody>
      </p:sp>
      <p:sp>
        <p:nvSpPr>
          <p:cNvPr id="5" name="Substituent subsol 4"/>
          <p:cNvSpPr>
            <a:spLocks noGrp="1"/>
          </p:cNvSpPr>
          <p:nvPr>
            <p:ph type="ftr" sz="quarter" idx="11"/>
          </p:nvPr>
        </p:nvSpPr>
        <p:spPr/>
        <p:txBody>
          <a:bodyPr/>
          <a:lstStyle>
            <a:extLst/>
          </a:lstStyle>
          <a:p>
            <a:endParaRPr lang="en-US"/>
          </a:p>
        </p:txBody>
      </p:sp>
      <p:sp>
        <p:nvSpPr>
          <p:cNvPr id="6" name="Substituent număr diapozitiv 5"/>
          <p:cNvSpPr>
            <a:spLocks noGrp="1"/>
          </p:cNvSpPr>
          <p:nvPr>
            <p:ph type="sldNum" sz="quarter" idx="12"/>
          </p:nvPr>
        </p:nvSpPr>
        <p:spPr/>
        <p:txBody>
          <a:bodyPr/>
          <a:lstStyle>
            <a:extLst/>
          </a:lstStyle>
          <a:p>
            <a:fld id="{F443E29B-C222-46C1-B13C-2A9C33490E21}" type="slidenum">
              <a:rPr lang="en-US" smtClean="0"/>
              <a:t>‹#›</a:t>
            </a:fld>
            <a:endParaRPr lang="en-US"/>
          </a:p>
        </p:txBody>
      </p:sp>
      <p:sp>
        <p:nvSpPr>
          <p:cNvPr id="10" name="Dreptunghi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1435608" y="274320"/>
            <a:ext cx="7498080" cy="1143000"/>
          </a:xfrm>
        </p:spPr>
        <p:txBody>
          <a:bodyPr/>
          <a:lstStyle>
            <a:extLst/>
          </a:lstStyle>
          <a:p>
            <a:r>
              <a:rPr kumimoji="0" lang="ro-RO" smtClean="0"/>
              <a:t>Faceți clic pentru a edita stilul de titlu Coordonator</a:t>
            </a:r>
            <a:endParaRPr kumimoji="0" lang="en-US"/>
          </a:p>
        </p:txBody>
      </p:sp>
      <p:sp>
        <p:nvSpPr>
          <p:cNvPr id="3" name="Substituent conținut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conținut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extLst/>
          </a:lstStyle>
          <a:p>
            <a:fld id="{06868D92-5727-4E81-883B-83C141207F94}" type="datetimeFigureOut">
              <a:rPr lang="en-US" smtClean="0"/>
              <a:t>2/1/2013</a:t>
            </a:fld>
            <a:endParaRPr lang="en-US"/>
          </a:p>
        </p:txBody>
      </p:sp>
      <p:sp>
        <p:nvSpPr>
          <p:cNvPr id="6" name="Substituent subsol 5"/>
          <p:cNvSpPr>
            <a:spLocks noGrp="1"/>
          </p:cNvSpPr>
          <p:nvPr>
            <p:ph type="ftr" sz="quarter" idx="11"/>
          </p:nvPr>
        </p:nvSpPr>
        <p:spPr/>
        <p:txBody>
          <a:bodyPr/>
          <a:lstStyle>
            <a:extLst/>
          </a:lstStyle>
          <a:p>
            <a:endParaRPr lang="en-US"/>
          </a:p>
        </p:txBody>
      </p:sp>
      <p:sp>
        <p:nvSpPr>
          <p:cNvPr id="7" name="Substituent număr diapozitiv 6"/>
          <p:cNvSpPr>
            <a:spLocks noGrp="1"/>
          </p:cNvSpPr>
          <p:nvPr>
            <p:ph type="sldNum" sz="quarter" idx="12"/>
          </p:nvPr>
        </p:nvSpPr>
        <p:spPr/>
        <p:txBody>
          <a:bodyPr/>
          <a:lstStyle>
            <a:extLst/>
          </a:lstStyle>
          <a:p>
            <a:fld id="{F443E29B-C222-46C1-B13C-2A9C33490E2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o-RO" smtClean="0"/>
              <a:t>Faceți clic pentru a edita stilurile de text Coordonator</a:t>
            </a:r>
          </a:p>
        </p:txBody>
      </p:sp>
      <p:sp>
        <p:nvSpPr>
          <p:cNvPr id="4" name="Substituent text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o-RO" smtClean="0"/>
              <a:t>Faceți clic pentru a edita stilurile de text Coordonator</a:t>
            </a:r>
          </a:p>
        </p:txBody>
      </p:sp>
      <p:sp>
        <p:nvSpPr>
          <p:cNvPr id="5" name="Substituent conținut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6" name="Substituent conținut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7" name="Substituent dată 6"/>
          <p:cNvSpPr>
            <a:spLocks noGrp="1"/>
          </p:cNvSpPr>
          <p:nvPr>
            <p:ph type="dt" sz="half" idx="10"/>
          </p:nvPr>
        </p:nvSpPr>
        <p:spPr/>
        <p:txBody>
          <a:bodyPr/>
          <a:lstStyle>
            <a:extLst/>
          </a:lstStyle>
          <a:p>
            <a:fld id="{06868D92-5727-4E81-883B-83C141207F94}" type="datetimeFigureOut">
              <a:rPr lang="en-US" smtClean="0"/>
              <a:t>2/1/2013</a:t>
            </a:fld>
            <a:endParaRPr lang="en-US"/>
          </a:p>
        </p:txBody>
      </p:sp>
      <p:sp>
        <p:nvSpPr>
          <p:cNvPr id="8" name="Substituent subsol 7"/>
          <p:cNvSpPr>
            <a:spLocks noGrp="1"/>
          </p:cNvSpPr>
          <p:nvPr>
            <p:ph type="ftr" sz="quarter" idx="11"/>
          </p:nvPr>
        </p:nvSpPr>
        <p:spPr/>
        <p:txBody>
          <a:bodyPr/>
          <a:lstStyle>
            <a:extLst/>
          </a:lstStyle>
          <a:p>
            <a:endParaRPr lang="en-US"/>
          </a:p>
        </p:txBody>
      </p:sp>
      <p:sp>
        <p:nvSpPr>
          <p:cNvPr id="9" name="Substituent număr diapozitiv 8"/>
          <p:cNvSpPr>
            <a:spLocks noGrp="1"/>
          </p:cNvSpPr>
          <p:nvPr>
            <p:ph type="sldNum" sz="quarter" idx="12"/>
          </p:nvPr>
        </p:nvSpPr>
        <p:spPr/>
        <p:txBody>
          <a:bodyPr/>
          <a:lstStyle>
            <a:extLst/>
          </a:lstStyle>
          <a:p>
            <a:fld id="{F443E29B-C222-46C1-B13C-2A9C33490E2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1435608" y="274320"/>
            <a:ext cx="7498080" cy="1143000"/>
          </a:xfrm>
        </p:spPr>
        <p:txBody>
          <a:bodyPr anchor="ctr"/>
          <a:lstStyle>
            <a:extLst/>
          </a:lstStyle>
          <a:p>
            <a:r>
              <a:rPr kumimoji="0" lang="ro-RO" smtClean="0"/>
              <a:t>Faceți clic pentru a edita stilul de titlu Coordonator</a:t>
            </a:r>
            <a:endParaRPr kumimoji="0" lang="en-US"/>
          </a:p>
        </p:txBody>
      </p:sp>
      <p:sp>
        <p:nvSpPr>
          <p:cNvPr id="3" name="Substituent dată 2"/>
          <p:cNvSpPr>
            <a:spLocks noGrp="1"/>
          </p:cNvSpPr>
          <p:nvPr>
            <p:ph type="dt" sz="half" idx="10"/>
          </p:nvPr>
        </p:nvSpPr>
        <p:spPr/>
        <p:txBody>
          <a:bodyPr/>
          <a:lstStyle>
            <a:extLst/>
          </a:lstStyle>
          <a:p>
            <a:fld id="{06868D92-5727-4E81-883B-83C141207F94}" type="datetimeFigureOut">
              <a:rPr lang="en-US" smtClean="0"/>
              <a:t>2/1/2013</a:t>
            </a:fld>
            <a:endParaRPr lang="en-US"/>
          </a:p>
        </p:txBody>
      </p:sp>
      <p:sp>
        <p:nvSpPr>
          <p:cNvPr id="4" name="Substituent subsol 3"/>
          <p:cNvSpPr>
            <a:spLocks noGrp="1"/>
          </p:cNvSpPr>
          <p:nvPr>
            <p:ph type="ftr" sz="quarter" idx="11"/>
          </p:nvPr>
        </p:nvSpPr>
        <p:spPr/>
        <p:txBody>
          <a:bodyPr/>
          <a:lstStyle>
            <a:extLst/>
          </a:lstStyle>
          <a:p>
            <a:endParaRPr lang="en-US"/>
          </a:p>
        </p:txBody>
      </p:sp>
      <p:sp>
        <p:nvSpPr>
          <p:cNvPr id="5" name="Substituent număr diapozitiv 4"/>
          <p:cNvSpPr>
            <a:spLocks noGrp="1"/>
          </p:cNvSpPr>
          <p:nvPr>
            <p:ph type="sldNum" sz="quarter" idx="12"/>
          </p:nvPr>
        </p:nvSpPr>
        <p:spPr/>
        <p:txBody>
          <a:bodyPr/>
          <a:lstStyle>
            <a:extLst/>
          </a:lstStyle>
          <a:p>
            <a:fld id="{F443E29B-C222-46C1-B13C-2A9C33490E2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Necompletat">
    <p:spTree>
      <p:nvGrpSpPr>
        <p:cNvPr id="1" name=""/>
        <p:cNvGrpSpPr/>
        <p:nvPr/>
      </p:nvGrpSpPr>
      <p:grpSpPr>
        <a:xfrm>
          <a:off x="0" y="0"/>
          <a:ext cx="0" cy="0"/>
          <a:chOff x="0" y="0"/>
          <a:chExt cx="0" cy="0"/>
        </a:xfrm>
      </p:grpSpPr>
      <p:sp>
        <p:nvSpPr>
          <p:cNvPr id="5" name="Dreptunghi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Substituent dată 1"/>
          <p:cNvSpPr>
            <a:spLocks noGrp="1"/>
          </p:cNvSpPr>
          <p:nvPr>
            <p:ph type="dt" sz="half" idx="10"/>
          </p:nvPr>
        </p:nvSpPr>
        <p:spPr/>
        <p:txBody>
          <a:bodyPr/>
          <a:lstStyle>
            <a:extLst/>
          </a:lstStyle>
          <a:p>
            <a:fld id="{06868D92-5727-4E81-883B-83C141207F94}" type="datetimeFigureOut">
              <a:rPr lang="en-US" smtClean="0"/>
              <a:t>2/1/2013</a:t>
            </a:fld>
            <a:endParaRPr lang="en-US"/>
          </a:p>
        </p:txBody>
      </p:sp>
      <p:sp>
        <p:nvSpPr>
          <p:cNvPr id="3" name="Substituent subsol 2"/>
          <p:cNvSpPr>
            <a:spLocks noGrp="1"/>
          </p:cNvSpPr>
          <p:nvPr>
            <p:ph type="ftr" sz="quarter" idx="11"/>
          </p:nvPr>
        </p:nvSpPr>
        <p:spPr/>
        <p:txBody>
          <a:bodyPr/>
          <a:lstStyle>
            <a:extLst/>
          </a:lstStyle>
          <a:p>
            <a:endParaRPr lang="en-US"/>
          </a:p>
        </p:txBody>
      </p:sp>
      <p:sp>
        <p:nvSpPr>
          <p:cNvPr id="4" name="Substituent număr diapozitiv 3"/>
          <p:cNvSpPr>
            <a:spLocks noGrp="1"/>
          </p:cNvSpPr>
          <p:nvPr>
            <p:ph type="sldNum" sz="quarter" idx="12"/>
          </p:nvPr>
        </p:nvSpPr>
        <p:spPr/>
        <p:txBody>
          <a:bodyPr/>
          <a:lstStyle>
            <a:extLst/>
          </a:lstStyle>
          <a:p>
            <a:fld id="{F443E29B-C222-46C1-B13C-2A9C33490E21}" type="slidenum">
              <a:rPr lang="en-US" smtClean="0"/>
              <a:t>‹#›</a:t>
            </a:fld>
            <a:endParaRPr lang="en-US"/>
          </a:p>
        </p:txBody>
      </p:sp>
      <p:sp>
        <p:nvSpPr>
          <p:cNvPr id="6" name="Dreptunghi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o-RO" smtClean="0"/>
              <a:t>Faceți clic pentru a edita stilul de titlu Coordonator</a:t>
            </a:r>
            <a:endParaRPr kumimoji="0" lang="en-US"/>
          </a:p>
        </p:txBody>
      </p:sp>
      <p:sp>
        <p:nvSpPr>
          <p:cNvPr id="3" name="Substituent text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o-RO" smtClean="0"/>
              <a:t>Faceți clic pentru a edita stilurile de text Coordonator</a:t>
            </a:r>
          </a:p>
        </p:txBody>
      </p:sp>
      <p:sp>
        <p:nvSpPr>
          <p:cNvPr id="4" name="Substituent conținut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extLst/>
          </a:lstStyle>
          <a:p>
            <a:fld id="{06868D92-5727-4E81-883B-83C141207F94}" type="datetimeFigureOut">
              <a:rPr lang="en-US" smtClean="0"/>
              <a:t>2/1/2013</a:t>
            </a:fld>
            <a:endParaRPr lang="en-US"/>
          </a:p>
        </p:txBody>
      </p:sp>
      <p:sp>
        <p:nvSpPr>
          <p:cNvPr id="6" name="Substituent subsol 5"/>
          <p:cNvSpPr>
            <a:spLocks noGrp="1"/>
          </p:cNvSpPr>
          <p:nvPr>
            <p:ph type="ftr" sz="quarter" idx="11"/>
          </p:nvPr>
        </p:nvSpPr>
        <p:spPr/>
        <p:txBody>
          <a:bodyPr/>
          <a:lstStyle>
            <a:extLst/>
          </a:lstStyle>
          <a:p>
            <a:endParaRPr lang="en-US"/>
          </a:p>
        </p:txBody>
      </p:sp>
      <p:sp>
        <p:nvSpPr>
          <p:cNvPr id="7" name="Substituent număr diapozitiv 6"/>
          <p:cNvSpPr>
            <a:spLocks noGrp="1"/>
          </p:cNvSpPr>
          <p:nvPr>
            <p:ph type="sldNum" sz="quarter" idx="12"/>
          </p:nvPr>
        </p:nvSpPr>
        <p:spPr/>
        <p:txBody>
          <a:bodyPr/>
          <a:lstStyle>
            <a:extLst/>
          </a:lstStyle>
          <a:p>
            <a:fld id="{F443E29B-C222-46C1-B13C-2A9C33490E2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o-RO" smtClean="0"/>
              <a:t>Faceți clic pentru a edita stilul de titlu Coordonator</a:t>
            </a:r>
            <a:endParaRPr kumimoji="0" lang="en-US"/>
          </a:p>
        </p:txBody>
      </p:sp>
      <p:sp>
        <p:nvSpPr>
          <p:cNvPr id="5" name="Substituent dată 4"/>
          <p:cNvSpPr>
            <a:spLocks noGrp="1"/>
          </p:cNvSpPr>
          <p:nvPr>
            <p:ph type="dt" sz="half" idx="10"/>
          </p:nvPr>
        </p:nvSpPr>
        <p:spPr/>
        <p:txBody>
          <a:bodyPr/>
          <a:lstStyle>
            <a:extLst/>
          </a:lstStyle>
          <a:p>
            <a:fld id="{06868D92-5727-4E81-883B-83C141207F94}" type="datetimeFigureOut">
              <a:rPr lang="en-US" smtClean="0"/>
              <a:t>2/1/2013</a:t>
            </a:fld>
            <a:endParaRPr lang="en-US"/>
          </a:p>
        </p:txBody>
      </p:sp>
      <p:sp>
        <p:nvSpPr>
          <p:cNvPr id="6" name="Substituent subsol 5"/>
          <p:cNvSpPr>
            <a:spLocks noGrp="1"/>
          </p:cNvSpPr>
          <p:nvPr>
            <p:ph type="ftr" sz="quarter" idx="11"/>
          </p:nvPr>
        </p:nvSpPr>
        <p:spPr/>
        <p:txBody>
          <a:bodyPr/>
          <a:lstStyle>
            <a:extLst/>
          </a:lstStyle>
          <a:p>
            <a:endParaRPr lang="en-US"/>
          </a:p>
        </p:txBody>
      </p:sp>
      <p:sp>
        <p:nvSpPr>
          <p:cNvPr id="7" name="Substituent număr diapozitiv 6"/>
          <p:cNvSpPr>
            <a:spLocks noGrp="1"/>
          </p:cNvSpPr>
          <p:nvPr>
            <p:ph type="sldNum" sz="quarter" idx="12"/>
          </p:nvPr>
        </p:nvSpPr>
        <p:spPr/>
        <p:txBody>
          <a:bodyPr/>
          <a:lstStyle>
            <a:extLst/>
          </a:lstStyle>
          <a:p>
            <a:fld id="{F443E29B-C222-46C1-B13C-2A9C33490E21}" type="slidenum">
              <a:rPr lang="en-US" smtClean="0"/>
              <a:t>‹#›</a:t>
            </a:fld>
            <a:endParaRPr lang="en-US"/>
          </a:p>
        </p:txBody>
      </p:sp>
      <p:sp>
        <p:nvSpPr>
          <p:cNvPr id="8" name="Dreptunghi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Substituent imagine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o-RO" smtClean="0"/>
              <a:t>Faceți clic pe pictogramă pentru a adăuga o imagine</a:t>
            </a:r>
            <a:endParaRPr kumimoji="0" lang="en-US" dirty="0"/>
          </a:p>
        </p:txBody>
      </p:sp>
      <p:sp>
        <p:nvSpPr>
          <p:cNvPr id="9" name="Schemă logică: Proce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Schemă logică: Proce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Substituent text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o-RO" smtClean="0"/>
              <a:t>Faceți clic pentru a edita stilurile de text Coordonator</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adială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Tor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Dreptunghi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Substituent titlu 4"/>
          <p:cNvSpPr>
            <a:spLocks noGrp="1"/>
          </p:cNvSpPr>
          <p:nvPr>
            <p:ph type="title"/>
          </p:nvPr>
        </p:nvSpPr>
        <p:spPr>
          <a:xfrm>
            <a:off x="1435608" y="274638"/>
            <a:ext cx="7498080" cy="1143000"/>
          </a:xfrm>
          <a:prstGeom prst="rect">
            <a:avLst/>
          </a:prstGeom>
        </p:spPr>
        <p:txBody>
          <a:bodyPr anchor="ctr">
            <a:normAutofit/>
          </a:bodyPr>
          <a:lstStyle>
            <a:extLst/>
          </a:lstStyle>
          <a:p>
            <a:r>
              <a:rPr kumimoji="0" lang="ro-RO" smtClean="0"/>
              <a:t>Faceți clic pentru a edita stilul de titlu Coordonator</a:t>
            </a:r>
            <a:endParaRPr kumimoji="0" lang="en-US"/>
          </a:p>
        </p:txBody>
      </p:sp>
      <p:sp>
        <p:nvSpPr>
          <p:cNvPr id="9" name="Substituent text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24" name="Substituent dată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6868D92-5727-4E81-883B-83C141207F94}" type="datetimeFigureOut">
              <a:rPr lang="en-US" smtClean="0"/>
              <a:t>2/1/2013</a:t>
            </a:fld>
            <a:endParaRPr lang="en-US"/>
          </a:p>
        </p:txBody>
      </p:sp>
      <p:sp>
        <p:nvSpPr>
          <p:cNvPr id="10" name="Substituent subsol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ubstituent număr diapozitiv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F443E29B-C222-46C1-B13C-2A9C33490E21}" type="slidenum">
              <a:rPr lang="en-US" smtClean="0"/>
              <a:t>‹#›</a:t>
            </a:fld>
            <a:endParaRPr lang="en-US"/>
          </a:p>
        </p:txBody>
      </p:sp>
      <p:sp>
        <p:nvSpPr>
          <p:cNvPr id="15" name="Dreptunghi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1428728" y="1357298"/>
            <a:ext cx="7406640" cy="1472184"/>
          </a:xfrm>
        </p:spPr>
        <p:txBody>
          <a:bodyPr>
            <a:normAutofit fontScale="90000"/>
          </a:bodyPr>
          <a:lstStyle/>
          <a:p>
            <a:r>
              <a:rPr lang="ro-RO" b="1" dirty="0" smtClean="0"/>
              <a:t>Funcţii asupra datelor calendaristice</a:t>
            </a:r>
            <a:br>
              <a:rPr lang="ro-RO" b="1" dirty="0" smtClean="0"/>
            </a:b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en-US"/>
          </a:p>
        </p:txBody>
      </p:sp>
      <p:sp>
        <p:nvSpPr>
          <p:cNvPr id="3" name="Substituent conținut 2"/>
          <p:cNvSpPr>
            <a:spLocks noGrp="1"/>
          </p:cNvSpPr>
          <p:nvPr>
            <p:ph idx="1"/>
          </p:nvPr>
        </p:nvSpPr>
        <p:spPr>
          <a:xfrm>
            <a:off x="1435608" y="1447800"/>
            <a:ext cx="7498080" cy="5195910"/>
          </a:xfrm>
        </p:spPr>
        <p:txBody>
          <a:bodyPr>
            <a:noAutofit/>
          </a:bodyPr>
          <a:lstStyle/>
          <a:p>
            <a:r>
              <a:rPr lang="en-US" sz="1600" b="1" dirty="0" err="1" smtClean="0"/>
              <a:t>Formatul</a:t>
            </a:r>
            <a:r>
              <a:rPr lang="en-US" sz="1600" b="1" dirty="0" smtClean="0"/>
              <a:t> implicit:  DD-MON-RR  ex </a:t>
            </a:r>
            <a:r>
              <a:rPr lang="en-US" sz="1600" b="1" dirty="0"/>
              <a:t>02-DEC-99. </a:t>
            </a:r>
            <a:endParaRPr lang="en-US" sz="1600" b="1" dirty="0" smtClean="0"/>
          </a:p>
          <a:p>
            <a:r>
              <a:rPr lang="en-US" sz="1600" b="1" dirty="0" smtClean="0"/>
              <a:t>In Oracle </a:t>
            </a:r>
            <a:r>
              <a:rPr lang="en-US" sz="1600" b="1" dirty="0" err="1" smtClean="0"/>
              <a:t>datele</a:t>
            </a:r>
            <a:r>
              <a:rPr lang="en-US" sz="1600" b="1" dirty="0" smtClean="0"/>
              <a:t> pot </a:t>
            </a:r>
            <a:r>
              <a:rPr lang="en-US" sz="1600" b="1" dirty="0" err="1" smtClean="0"/>
              <a:t>fi</a:t>
            </a:r>
            <a:r>
              <a:rPr lang="en-US" sz="1600" b="1" dirty="0" smtClean="0"/>
              <a:t> in </a:t>
            </a:r>
            <a:r>
              <a:rPr lang="en-US" sz="1600" b="1" dirty="0" err="1" smtClean="0"/>
              <a:t>inervalul</a:t>
            </a:r>
            <a:r>
              <a:rPr lang="en-US" sz="1600" b="1" dirty="0" smtClean="0"/>
              <a:t>  </a:t>
            </a:r>
            <a:r>
              <a:rPr lang="en-US" sz="1600" dirty="0"/>
              <a:t>January 1, 4712 B.C., and December 31, 9999 A.D. </a:t>
            </a:r>
            <a:endParaRPr lang="en-US" sz="1600" dirty="0" smtClean="0"/>
          </a:p>
          <a:p>
            <a:pPr>
              <a:buNone/>
            </a:pPr>
            <a:r>
              <a:rPr lang="en-US" sz="1600" b="1" dirty="0">
                <a:solidFill>
                  <a:srgbClr val="FF0000"/>
                </a:solidFill>
              </a:rPr>
              <a:t>SELECT </a:t>
            </a:r>
            <a:r>
              <a:rPr lang="en-US" sz="1600" b="1" dirty="0" err="1">
                <a:solidFill>
                  <a:srgbClr val="FF0000"/>
                </a:solidFill>
              </a:rPr>
              <a:t>last_name</a:t>
            </a:r>
            <a:r>
              <a:rPr lang="en-US" sz="1600" b="1" dirty="0">
                <a:solidFill>
                  <a:srgbClr val="FF0000"/>
                </a:solidFill>
              </a:rPr>
              <a:t>, </a:t>
            </a:r>
            <a:r>
              <a:rPr lang="en-US" sz="1600" b="1" dirty="0" err="1">
                <a:solidFill>
                  <a:srgbClr val="FF0000"/>
                </a:solidFill>
              </a:rPr>
              <a:t>hire_date</a:t>
            </a:r>
            <a:r>
              <a:rPr lang="en-US" sz="1600" b="1" dirty="0">
                <a:solidFill>
                  <a:srgbClr val="FF0000"/>
                </a:solidFill>
              </a:rPr>
              <a:t> + 60</a:t>
            </a:r>
          </a:p>
          <a:p>
            <a:pPr>
              <a:buNone/>
            </a:pPr>
            <a:r>
              <a:rPr lang="en-US" sz="1600" b="1" dirty="0">
                <a:solidFill>
                  <a:srgbClr val="FF0000"/>
                </a:solidFill>
              </a:rPr>
              <a:t>FROM employees</a:t>
            </a:r>
            <a:r>
              <a:rPr lang="en-US" sz="1600" b="1" dirty="0" smtClean="0">
                <a:solidFill>
                  <a:srgbClr val="FF0000"/>
                </a:solidFill>
              </a:rPr>
              <a:t>;</a:t>
            </a:r>
          </a:p>
          <a:p>
            <a:pPr>
              <a:buNone/>
            </a:pPr>
            <a:endParaRPr lang="en-US" sz="1600" b="1" dirty="0" smtClean="0">
              <a:solidFill>
                <a:srgbClr val="FF0000"/>
              </a:solidFill>
            </a:endParaRPr>
          </a:p>
          <a:p>
            <a:pPr>
              <a:buNone/>
            </a:pPr>
            <a:r>
              <a:rPr lang="en-US" sz="1600" b="1" dirty="0" smtClean="0">
                <a:solidFill>
                  <a:srgbClr val="FF0000"/>
                </a:solidFill>
              </a:rPr>
              <a:t>SELECT </a:t>
            </a:r>
            <a:r>
              <a:rPr lang="en-US" sz="1600" b="1" dirty="0" err="1" smtClean="0">
                <a:solidFill>
                  <a:srgbClr val="FF0000"/>
                </a:solidFill>
              </a:rPr>
              <a:t>employee_id,end_date,start_date</a:t>
            </a:r>
            <a:r>
              <a:rPr lang="en-US" sz="1600" b="1" dirty="0" smtClean="0">
                <a:solidFill>
                  <a:srgbClr val="FF0000"/>
                </a:solidFill>
              </a:rPr>
              <a:t>, (</a:t>
            </a:r>
            <a:r>
              <a:rPr lang="en-US" sz="1600" b="1" dirty="0" err="1" smtClean="0">
                <a:solidFill>
                  <a:srgbClr val="FF0000"/>
                </a:solidFill>
              </a:rPr>
              <a:t>end_date-start_date</a:t>
            </a:r>
            <a:r>
              <a:rPr lang="en-US" sz="1600" b="1" dirty="0" smtClean="0">
                <a:solidFill>
                  <a:srgbClr val="FF0000"/>
                </a:solidFill>
              </a:rPr>
              <a:t>)/365 as "</a:t>
            </a:r>
            <a:r>
              <a:rPr lang="en-US" sz="1600" b="1" dirty="0" err="1" smtClean="0">
                <a:solidFill>
                  <a:srgbClr val="FF0000"/>
                </a:solidFill>
              </a:rPr>
              <a:t>Ani</a:t>
            </a:r>
            <a:r>
              <a:rPr lang="en-US" sz="1600" b="1" dirty="0" smtClean="0">
                <a:solidFill>
                  <a:srgbClr val="FF0000"/>
                </a:solidFill>
              </a:rPr>
              <a:t>"</a:t>
            </a:r>
          </a:p>
          <a:p>
            <a:pPr>
              <a:buNone/>
            </a:pPr>
            <a:r>
              <a:rPr lang="en-US" sz="1600" b="1" dirty="0" smtClean="0">
                <a:solidFill>
                  <a:srgbClr val="FF0000"/>
                </a:solidFill>
              </a:rPr>
              <a:t>FROM </a:t>
            </a:r>
            <a:r>
              <a:rPr lang="en-US" sz="1600" b="1" dirty="0" err="1" smtClean="0">
                <a:solidFill>
                  <a:srgbClr val="FF0000"/>
                </a:solidFill>
              </a:rPr>
              <a:t>job_history</a:t>
            </a:r>
            <a:endParaRPr lang="en-US" sz="1600" b="1" dirty="0" smtClean="0">
              <a:solidFill>
                <a:srgbClr val="FF0000"/>
              </a:solidFill>
            </a:endParaRPr>
          </a:p>
          <a:p>
            <a:r>
              <a:rPr lang="vi-VN" sz="1600" dirty="0"/>
              <a:t> </a:t>
            </a:r>
            <a:r>
              <a:rPr lang="vi-VN" sz="1600" b="1" dirty="0" smtClean="0"/>
              <a:t>SYSDATE</a:t>
            </a:r>
            <a:r>
              <a:rPr lang="vi-VN" sz="1600" dirty="0" smtClean="0"/>
              <a:t> – returnează data şi ora curentă a serverului bazei de date.</a:t>
            </a:r>
            <a:endParaRPr lang="en-US" sz="1600" dirty="0" smtClean="0"/>
          </a:p>
          <a:p>
            <a:pPr>
              <a:buNone/>
            </a:pPr>
            <a:r>
              <a:rPr lang="en-US" sz="1600" b="1" dirty="0">
                <a:solidFill>
                  <a:srgbClr val="FF0000"/>
                </a:solidFill>
              </a:rPr>
              <a:t>SELECT </a:t>
            </a:r>
            <a:r>
              <a:rPr lang="en-US" sz="1600" b="1" dirty="0" err="1">
                <a:solidFill>
                  <a:srgbClr val="FF0000"/>
                </a:solidFill>
              </a:rPr>
              <a:t>last_name</a:t>
            </a:r>
            <a:r>
              <a:rPr lang="en-US" sz="1600" b="1" dirty="0">
                <a:solidFill>
                  <a:srgbClr val="FF0000"/>
                </a:solidFill>
              </a:rPr>
              <a:t>, (SYSDATE –</a:t>
            </a:r>
            <a:r>
              <a:rPr lang="en-US" sz="1600" b="1" dirty="0" err="1">
                <a:solidFill>
                  <a:srgbClr val="FF0000"/>
                </a:solidFill>
              </a:rPr>
              <a:t>hire_date</a:t>
            </a:r>
            <a:r>
              <a:rPr lang="en-US" sz="1600" b="1" dirty="0">
                <a:solidFill>
                  <a:srgbClr val="FF0000"/>
                </a:solidFill>
              </a:rPr>
              <a:t>)/7</a:t>
            </a:r>
          </a:p>
          <a:p>
            <a:pPr>
              <a:buNone/>
            </a:pPr>
            <a:r>
              <a:rPr lang="en-US" sz="1600" b="1" dirty="0">
                <a:solidFill>
                  <a:srgbClr val="FF0000"/>
                </a:solidFill>
              </a:rPr>
              <a:t>FROM employees; </a:t>
            </a:r>
            <a:endParaRPr lang="vi-VN" sz="1600" dirty="0" smtClean="0">
              <a:solidFill>
                <a:srgbClr val="FF0000"/>
              </a:solidFill>
            </a:endParaRPr>
          </a:p>
          <a:p>
            <a:r>
              <a:rPr lang="vi-VN" sz="1600" b="1" dirty="0" smtClean="0"/>
              <a:t>CURRENT_DATE</a:t>
            </a:r>
            <a:r>
              <a:rPr lang="vi-VN" sz="1600" dirty="0" smtClean="0"/>
              <a:t> – returnează data şi ora curentă a aplicaţiei client. Aceasta poate să difere de data bazei de date.</a:t>
            </a:r>
          </a:p>
          <a:p>
            <a:r>
              <a:rPr lang="vi-VN" sz="1600" b="1" dirty="0" smtClean="0"/>
              <a:t>SYSTIMESTAMP</a:t>
            </a:r>
            <a:r>
              <a:rPr lang="vi-VN" sz="1600" dirty="0" smtClean="0"/>
              <a:t> – returnează data în formatul </a:t>
            </a:r>
            <a:r>
              <a:rPr lang="vi-VN" sz="1600" b="1" dirty="0"/>
              <a:t>TIMESTAMP</a:t>
            </a:r>
            <a:r>
              <a:rPr lang="vi-VN" sz="1600" dirty="0" smtClean="0"/>
              <a:t>.</a:t>
            </a:r>
          </a:p>
          <a:p>
            <a:r>
              <a:rPr lang="vi-VN" sz="1800" b="1" dirty="0">
                <a:solidFill>
                  <a:srgbClr val="FF0000"/>
                </a:solidFill>
              </a:rPr>
              <a:t>select CURRENT_DATE, sysdate, </a:t>
            </a:r>
            <a:r>
              <a:rPr lang="vi-VN" sz="1800" b="1" dirty="0" smtClean="0">
                <a:solidFill>
                  <a:srgbClr val="FF0000"/>
                </a:solidFill>
              </a:rPr>
              <a:t>systimestamp</a:t>
            </a:r>
            <a:r>
              <a:rPr lang="en-US" sz="1800" b="1" dirty="0" smtClean="0">
                <a:solidFill>
                  <a:srgbClr val="FF0000"/>
                </a:solidFill>
              </a:rPr>
              <a:t> </a:t>
            </a:r>
            <a:r>
              <a:rPr lang="vi-VN" sz="1800" b="1" dirty="0" smtClean="0">
                <a:solidFill>
                  <a:srgbClr val="FF0000"/>
                </a:solidFill>
              </a:rPr>
              <a:t>from </a:t>
            </a:r>
            <a:r>
              <a:rPr lang="vi-VN" sz="1800" b="1" dirty="0">
                <a:solidFill>
                  <a:srgbClr val="FF0000"/>
                </a:solidFill>
              </a:rPr>
              <a:t>dual</a:t>
            </a:r>
            <a:endParaRPr lang="vi-VN" sz="1800" dirty="0" smtClean="0">
              <a:solidFill>
                <a:srgbClr val="FF0000"/>
              </a:solidFill>
            </a:endParaRPr>
          </a:p>
          <a:p>
            <a:endParaRPr lang="en-US"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en-US"/>
          </a:p>
        </p:txBody>
      </p:sp>
      <p:sp>
        <p:nvSpPr>
          <p:cNvPr id="3" name="Substituent conținut 2"/>
          <p:cNvSpPr>
            <a:spLocks noGrp="1"/>
          </p:cNvSpPr>
          <p:nvPr>
            <p:ph idx="1"/>
          </p:nvPr>
        </p:nvSpPr>
        <p:spPr/>
        <p:txBody>
          <a:bodyPr>
            <a:normAutofit fontScale="70000" lnSpcReduction="20000"/>
          </a:bodyPr>
          <a:lstStyle/>
          <a:p>
            <a:r>
              <a:rPr lang="vi-VN" b="1" dirty="0"/>
              <a:t>ADD_MONTHS(data,nrluni)</a:t>
            </a:r>
            <a:r>
              <a:rPr lang="vi-VN" dirty="0" smtClean="0"/>
              <a:t> – adaugă un număr de luni la data curentă. Dacă al doilea parametru este un număr negativ, se realizează de fapt scăderea unui număr de luni din data precizată.</a:t>
            </a:r>
            <a:endParaRPr lang="en-US" dirty="0" smtClean="0"/>
          </a:p>
          <a:p>
            <a:pPr>
              <a:buNone/>
            </a:pPr>
            <a:r>
              <a:rPr lang="en-US" dirty="0" smtClean="0">
                <a:solidFill>
                  <a:srgbClr val="FF0000"/>
                </a:solidFill>
              </a:rPr>
              <a:t>select </a:t>
            </a:r>
            <a:r>
              <a:rPr lang="en-US" dirty="0" err="1" smtClean="0">
                <a:solidFill>
                  <a:srgbClr val="FF0000"/>
                </a:solidFill>
              </a:rPr>
              <a:t>sysdate</a:t>
            </a:r>
            <a:r>
              <a:rPr lang="en-US" dirty="0" smtClean="0">
                <a:solidFill>
                  <a:srgbClr val="FF0000"/>
                </a:solidFill>
              </a:rPr>
              <a:t>,</a:t>
            </a:r>
          </a:p>
          <a:p>
            <a:pPr>
              <a:buNone/>
            </a:pPr>
            <a:r>
              <a:rPr lang="en-US" dirty="0" smtClean="0">
                <a:solidFill>
                  <a:srgbClr val="FF0000"/>
                </a:solidFill>
              </a:rPr>
              <a:t> ADD_MONTHS(sysdate,3) from dual</a:t>
            </a:r>
          </a:p>
          <a:p>
            <a:r>
              <a:rPr lang="ro-RO" b="1" dirty="0"/>
              <a:t>MONTHS_BETWEEN(data1,data2)</a:t>
            </a:r>
            <a:r>
              <a:rPr lang="ro-RO" dirty="0" smtClean="0"/>
              <a:t> – determină numărul de luni dintre două date calendaristice precizate. Rezultatul returnat poate fi un număr real Dacă prima dată este mai mică (o dată mai veche) atunci rezultatul va un număr negativ.</a:t>
            </a:r>
            <a:endParaRPr lang="en-US" dirty="0" smtClean="0"/>
          </a:p>
          <a:p>
            <a:pPr>
              <a:buNone/>
            </a:pPr>
            <a:r>
              <a:rPr lang="en-US" b="1" dirty="0" smtClean="0">
                <a:solidFill>
                  <a:srgbClr val="FF0000"/>
                </a:solidFill>
              </a:rPr>
              <a:t>select </a:t>
            </a:r>
            <a:r>
              <a:rPr lang="en-US" b="1" dirty="0" err="1" smtClean="0">
                <a:solidFill>
                  <a:srgbClr val="FF0000"/>
                </a:solidFill>
              </a:rPr>
              <a:t>sysdate</a:t>
            </a:r>
            <a:r>
              <a:rPr lang="en-US" b="1" dirty="0" smtClean="0">
                <a:solidFill>
                  <a:srgbClr val="FF0000"/>
                </a:solidFill>
              </a:rPr>
              <a:t>, </a:t>
            </a:r>
            <a:r>
              <a:rPr lang="en-US" b="1" dirty="0" err="1" smtClean="0">
                <a:solidFill>
                  <a:srgbClr val="FF0000"/>
                </a:solidFill>
              </a:rPr>
              <a:t>hire_date</a:t>
            </a:r>
            <a:r>
              <a:rPr lang="en-US" b="1" dirty="0" smtClean="0">
                <a:solidFill>
                  <a:srgbClr val="FF0000"/>
                </a:solidFill>
              </a:rPr>
              <a:t>, </a:t>
            </a:r>
            <a:endParaRPr lang="en-US" dirty="0" smtClean="0">
              <a:solidFill>
                <a:srgbClr val="FF0000"/>
              </a:solidFill>
            </a:endParaRPr>
          </a:p>
          <a:p>
            <a:pPr>
              <a:buNone/>
            </a:pPr>
            <a:r>
              <a:rPr lang="en-US" b="1" dirty="0" smtClean="0">
                <a:solidFill>
                  <a:srgbClr val="FF0000"/>
                </a:solidFill>
              </a:rPr>
              <a:t>    MONTHS_BETWEEN(</a:t>
            </a:r>
            <a:r>
              <a:rPr lang="en-US" b="1" dirty="0" err="1" smtClean="0">
                <a:solidFill>
                  <a:srgbClr val="FF0000"/>
                </a:solidFill>
              </a:rPr>
              <a:t>sysdate</a:t>
            </a:r>
            <a:r>
              <a:rPr lang="en-US" b="1" dirty="0" smtClean="0">
                <a:solidFill>
                  <a:srgbClr val="FF0000"/>
                </a:solidFill>
              </a:rPr>
              <a:t>, </a:t>
            </a:r>
            <a:r>
              <a:rPr lang="en-US" b="1" dirty="0" err="1" smtClean="0">
                <a:solidFill>
                  <a:srgbClr val="FF0000"/>
                </a:solidFill>
              </a:rPr>
              <a:t>hire_date</a:t>
            </a:r>
            <a:r>
              <a:rPr lang="en-US" b="1" dirty="0" smtClean="0">
                <a:solidFill>
                  <a:srgbClr val="FF0000"/>
                </a:solidFill>
              </a:rPr>
              <a:t>), </a:t>
            </a:r>
            <a:endParaRPr lang="en-US" dirty="0" smtClean="0">
              <a:solidFill>
                <a:srgbClr val="FF0000"/>
              </a:solidFill>
            </a:endParaRPr>
          </a:p>
          <a:p>
            <a:pPr>
              <a:buNone/>
            </a:pPr>
            <a:r>
              <a:rPr lang="en-US" b="1" dirty="0" smtClean="0">
                <a:solidFill>
                  <a:srgbClr val="FF0000"/>
                </a:solidFill>
              </a:rPr>
              <a:t>    from employees</a:t>
            </a:r>
            <a:endParaRPr lang="en-US" dirty="0" smtClean="0">
              <a:solidFill>
                <a:srgbClr val="FF0000"/>
              </a:solidFill>
            </a:endParaRPr>
          </a:p>
          <a:p>
            <a:endParaRPr lang="vi-VN" dirty="0" smtClean="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en-US"/>
          </a:p>
        </p:txBody>
      </p:sp>
      <p:sp>
        <p:nvSpPr>
          <p:cNvPr id="3" name="Substituent conținut 2"/>
          <p:cNvSpPr>
            <a:spLocks noGrp="1"/>
          </p:cNvSpPr>
          <p:nvPr>
            <p:ph idx="1"/>
          </p:nvPr>
        </p:nvSpPr>
        <p:spPr>
          <a:xfrm>
            <a:off x="457200" y="1600200"/>
            <a:ext cx="8686800" cy="4525963"/>
          </a:xfrm>
        </p:spPr>
        <p:txBody>
          <a:bodyPr>
            <a:normAutofit lnSpcReduction="10000"/>
          </a:bodyPr>
          <a:lstStyle/>
          <a:p>
            <a:r>
              <a:rPr lang="vi-VN" b="1" dirty="0"/>
              <a:t>LEAST(data1,data2,…)</a:t>
            </a:r>
            <a:r>
              <a:rPr lang="vi-VN" dirty="0"/>
              <a:t> – determină cea mai veche (cea mai mică) dată dintre cele transmise ca parametru.</a:t>
            </a:r>
          </a:p>
          <a:p>
            <a:r>
              <a:rPr lang="vi-VN" dirty="0" smtClean="0"/>
              <a:t> </a:t>
            </a:r>
            <a:r>
              <a:rPr lang="vi-VN" b="1" dirty="0"/>
              <a:t>GREATEST(data1,data2,…)</a:t>
            </a:r>
            <a:r>
              <a:rPr lang="vi-VN" dirty="0" smtClean="0"/>
              <a:t> – determină cea mai recentă (cea mai mare) dată dintre cele transmise ca parametru.</a:t>
            </a:r>
          </a:p>
          <a:p>
            <a:pPr>
              <a:buNone/>
            </a:pPr>
            <a:r>
              <a:rPr lang="en-US" b="1" dirty="0">
                <a:solidFill>
                  <a:srgbClr val="FF0000"/>
                </a:solidFill>
              </a:rPr>
              <a:t>select </a:t>
            </a:r>
            <a:r>
              <a:rPr lang="en-US" b="1" dirty="0" err="1" smtClean="0">
                <a:solidFill>
                  <a:srgbClr val="FF0000"/>
                </a:solidFill>
              </a:rPr>
              <a:t>hire_date,sysdate</a:t>
            </a:r>
            <a:r>
              <a:rPr lang="en-US" b="1" dirty="0" smtClean="0">
                <a:solidFill>
                  <a:srgbClr val="FF0000"/>
                </a:solidFill>
              </a:rPr>
              <a:t>, least(</a:t>
            </a:r>
            <a:r>
              <a:rPr lang="en-US" b="1" dirty="0" err="1" smtClean="0">
                <a:solidFill>
                  <a:srgbClr val="FF0000"/>
                </a:solidFill>
              </a:rPr>
              <a:t>hire_date,sysdate</a:t>
            </a:r>
            <a:r>
              <a:rPr lang="en-US" b="1" dirty="0" smtClean="0">
                <a:solidFill>
                  <a:srgbClr val="FF0000"/>
                </a:solidFill>
              </a:rPr>
              <a:t>),</a:t>
            </a:r>
          </a:p>
          <a:p>
            <a:pPr>
              <a:buNone/>
            </a:pPr>
            <a:r>
              <a:rPr lang="en-US" b="1" dirty="0" smtClean="0">
                <a:solidFill>
                  <a:srgbClr val="FF0000"/>
                </a:solidFill>
              </a:rPr>
              <a:t>greatest(</a:t>
            </a:r>
            <a:r>
              <a:rPr lang="en-US" b="1" dirty="0" err="1" smtClean="0">
                <a:solidFill>
                  <a:srgbClr val="FF0000"/>
                </a:solidFill>
              </a:rPr>
              <a:t>hire_date,sysdate</a:t>
            </a:r>
            <a:r>
              <a:rPr lang="en-US" b="1" dirty="0" smtClean="0">
                <a:solidFill>
                  <a:srgbClr val="FF0000"/>
                </a:solidFill>
              </a:rPr>
              <a:t>) from </a:t>
            </a:r>
            <a:r>
              <a:rPr lang="en-US" b="1" dirty="0">
                <a:solidFill>
                  <a:srgbClr val="FF0000"/>
                </a:solidFill>
              </a:rPr>
              <a:t>employees</a:t>
            </a:r>
            <a:endParaRPr lang="en-US" dirty="0" smtClean="0">
              <a:solidFill>
                <a:srgbClr val="FF0000"/>
              </a:solidFill>
            </a:endParaRP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err="1" smtClean="0"/>
              <a:t>Next_day</a:t>
            </a:r>
            <a:r>
              <a:rPr lang="en-US" dirty="0" smtClean="0"/>
              <a:t> </a:t>
            </a:r>
            <a:r>
              <a:rPr lang="en-US" dirty="0" err="1" smtClean="0"/>
              <a:t>si</a:t>
            </a:r>
            <a:r>
              <a:rPr lang="en-US" dirty="0" smtClean="0"/>
              <a:t> </a:t>
            </a:r>
            <a:r>
              <a:rPr lang="en-US" dirty="0" err="1" smtClean="0"/>
              <a:t>last_day</a:t>
            </a:r>
            <a:endParaRPr lang="en-US" dirty="0"/>
          </a:p>
        </p:txBody>
      </p:sp>
      <p:sp>
        <p:nvSpPr>
          <p:cNvPr id="3" name="Substituent conținut 2"/>
          <p:cNvSpPr>
            <a:spLocks noGrp="1"/>
          </p:cNvSpPr>
          <p:nvPr>
            <p:ph idx="1"/>
          </p:nvPr>
        </p:nvSpPr>
        <p:spPr/>
        <p:txBody>
          <a:bodyPr>
            <a:noAutofit/>
          </a:bodyPr>
          <a:lstStyle/>
          <a:p>
            <a:r>
              <a:rPr lang="ro-RO" sz="1800" dirty="0"/>
              <a:t>  </a:t>
            </a:r>
            <a:r>
              <a:rPr lang="ro-RO" sz="1800" b="1" dirty="0"/>
              <a:t>NEXT_DAY(data, </a:t>
            </a:r>
            <a:r>
              <a:rPr lang="ro-RO" sz="1800" b="1" dirty="0" smtClean="0"/>
              <a:t>'</a:t>
            </a:r>
            <a:r>
              <a:rPr lang="ro-RO" sz="1800" b="1" dirty="0" err="1" smtClean="0"/>
              <a:t>ziua</a:t>
            </a:r>
            <a:r>
              <a:rPr lang="ro-RO" sz="1800" b="1" dirty="0" smtClean="0"/>
              <a:t>‘</a:t>
            </a:r>
            <a:r>
              <a:rPr lang="en-US" sz="1800" b="1" dirty="0" smtClean="0"/>
              <a:t>/</a:t>
            </a:r>
            <a:r>
              <a:rPr lang="en-US" sz="1800" b="1" dirty="0" err="1" smtClean="0"/>
              <a:t>nr_zi</a:t>
            </a:r>
            <a:r>
              <a:rPr lang="ro-RO" sz="1800" b="1" dirty="0" smtClean="0"/>
              <a:t>)</a:t>
            </a:r>
            <a:r>
              <a:rPr lang="ro-RO" sz="1800" dirty="0" smtClean="0"/>
              <a:t> – returnează următoarea dată de </a:t>
            </a:r>
            <a:r>
              <a:rPr lang="ro-RO" sz="1800" b="1" dirty="0"/>
              <a:t>'ziua'</a:t>
            </a:r>
            <a:r>
              <a:rPr lang="ro-RO" sz="1800" dirty="0" smtClean="0"/>
              <a:t> de după data transmisă ca parametru, </a:t>
            </a:r>
            <a:endParaRPr lang="en-US" sz="1800" dirty="0" smtClean="0"/>
          </a:p>
          <a:p>
            <a:r>
              <a:rPr lang="ro-RO" sz="1800" dirty="0" smtClean="0"/>
              <a:t>unde </a:t>
            </a:r>
            <a:r>
              <a:rPr lang="ro-RO" sz="1800" b="1" dirty="0"/>
              <a:t>'ziua'</a:t>
            </a:r>
            <a:r>
              <a:rPr lang="ro-RO" sz="1800" dirty="0" smtClean="0"/>
              <a:t> poate fi </a:t>
            </a:r>
            <a:r>
              <a:rPr lang="ro-RO" sz="1800" b="1" dirty="0"/>
              <a:t>'</a:t>
            </a:r>
            <a:r>
              <a:rPr lang="ro-RO" sz="1800" b="1" dirty="0" err="1"/>
              <a:t>Monday</a:t>
            </a:r>
            <a:r>
              <a:rPr lang="ro-RO" sz="1800" b="1" dirty="0"/>
              <a:t>'</a:t>
            </a:r>
            <a:r>
              <a:rPr lang="ro-RO" sz="1800" dirty="0" smtClean="0"/>
              <a:t>, </a:t>
            </a:r>
            <a:r>
              <a:rPr lang="ro-RO" sz="1800" b="1" dirty="0"/>
              <a:t>'</a:t>
            </a:r>
            <a:r>
              <a:rPr lang="ro-RO" sz="1800" b="1" dirty="0" err="1"/>
              <a:t>Tuesday</a:t>
            </a:r>
            <a:r>
              <a:rPr lang="ro-RO" sz="1800" b="1" dirty="0"/>
              <a:t>'</a:t>
            </a:r>
            <a:r>
              <a:rPr lang="ro-RO" sz="1800" dirty="0" smtClean="0"/>
              <a:t> </a:t>
            </a:r>
            <a:r>
              <a:rPr lang="ro-RO" sz="1800" dirty="0" err="1" smtClean="0"/>
              <a:t>etc</a:t>
            </a:r>
            <a:r>
              <a:rPr lang="en-US" sz="1800" dirty="0" smtClean="0"/>
              <a:t> </a:t>
            </a:r>
            <a:r>
              <a:rPr lang="en-US" sz="1800" dirty="0" err="1" smtClean="0"/>
              <a:t>pentru</a:t>
            </a:r>
            <a:r>
              <a:rPr lang="en-US" sz="1800" dirty="0" smtClean="0"/>
              <a:t> </a:t>
            </a:r>
            <a:r>
              <a:rPr lang="en-US" sz="1800" dirty="0" err="1" smtClean="0"/>
              <a:t>limba</a:t>
            </a:r>
            <a:r>
              <a:rPr lang="en-US" sz="1800" dirty="0" smtClean="0"/>
              <a:t> </a:t>
            </a:r>
            <a:r>
              <a:rPr lang="en-US" sz="1800" dirty="0" err="1" smtClean="0"/>
              <a:t>engleza</a:t>
            </a:r>
            <a:r>
              <a:rPr lang="en-US" sz="1800" dirty="0" smtClean="0"/>
              <a:t> a </a:t>
            </a:r>
            <a:r>
              <a:rPr lang="en-US" sz="1800" dirty="0" err="1" smtClean="0"/>
              <a:t>sesiunii</a:t>
            </a:r>
            <a:r>
              <a:rPr lang="en-US" sz="1800" dirty="0" smtClean="0"/>
              <a:t> de </a:t>
            </a:r>
            <a:r>
              <a:rPr lang="en-US" sz="1800" dirty="0" err="1" smtClean="0"/>
              <a:t>lucru</a:t>
            </a:r>
            <a:endParaRPr lang="en-US" sz="1800" dirty="0" smtClean="0"/>
          </a:p>
          <a:p>
            <a:r>
              <a:rPr lang="en-US" sz="1800" dirty="0" err="1" smtClean="0"/>
              <a:t>Unde</a:t>
            </a:r>
            <a:r>
              <a:rPr lang="en-US" sz="1800" dirty="0" smtClean="0"/>
              <a:t> </a:t>
            </a:r>
            <a:r>
              <a:rPr lang="en-US" sz="1800" dirty="0" err="1" smtClean="0"/>
              <a:t>nr_zi</a:t>
            </a:r>
            <a:r>
              <a:rPr lang="en-US" sz="1800" dirty="0" smtClean="0"/>
              <a:t> </a:t>
            </a:r>
            <a:r>
              <a:rPr lang="en-US" sz="1800" dirty="0" err="1" smtClean="0"/>
              <a:t>poate</a:t>
            </a:r>
            <a:r>
              <a:rPr lang="en-US" sz="1800" dirty="0" smtClean="0"/>
              <a:t> </a:t>
            </a:r>
            <a:r>
              <a:rPr lang="en-US" sz="1800" dirty="0" err="1" smtClean="0"/>
              <a:t>fi</a:t>
            </a:r>
            <a:r>
              <a:rPr lang="en-US" sz="1800" dirty="0" smtClean="0"/>
              <a:t> 1 pt </a:t>
            </a:r>
            <a:r>
              <a:rPr lang="en-US" sz="1800" dirty="0" err="1" smtClean="0"/>
              <a:t>luni</a:t>
            </a:r>
            <a:r>
              <a:rPr lang="en-US" sz="1800" dirty="0" smtClean="0"/>
              <a:t>, 2 pt </a:t>
            </a:r>
            <a:r>
              <a:rPr lang="en-US" sz="1800" dirty="0" err="1" smtClean="0"/>
              <a:t>marti</a:t>
            </a:r>
            <a:r>
              <a:rPr lang="en-US" sz="1800" dirty="0" smtClean="0"/>
              <a:t> ….</a:t>
            </a:r>
          </a:p>
          <a:p>
            <a:r>
              <a:rPr lang="en-US" sz="1800" dirty="0" err="1" smtClean="0">
                <a:effectLst>
                  <a:outerShdw blurRad="38100" dist="38100" dir="2700000" algn="tl">
                    <a:srgbClr val="000000">
                      <a:alpha val="43137"/>
                    </a:srgbClr>
                  </a:outerShdw>
                </a:effectLst>
              </a:rPr>
              <a:t>Extragerea</a:t>
            </a:r>
            <a:r>
              <a:rPr lang="en-US" sz="1800" dirty="0" smtClean="0">
                <a:effectLst>
                  <a:outerShdw blurRad="38100" dist="38100" dir="2700000" algn="tl">
                    <a:srgbClr val="000000">
                      <a:alpha val="43137"/>
                    </a:srgbClr>
                  </a:outerShdw>
                </a:effectLst>
              </a:rPr>
              <a:t> </a:t>
            </a:r>
            <a:r>
              <a:rPr lang="en-US" sz="1800" dirty="0" err="1" smtClean="0">
                <a:effectLst>
                  <a:outerShdw blurRad="38100" dist="38100" dir="2700000" algn="tl">
                    <a:srgbClr val="000000">
                      <a:alpha val="43137"/>
                    </a:srgbClr>
                  </a:outerShdw>
                </a:effectLst>
              </a:rPr>
              <a:t>zilei</a:t>
            </a:r>
            <a:r>
              <a:rPr lang="en-US" sz="1800" dirty="0" smtClean="0">
                <a:effectLst>
                  <a:outerShdw blurRad="38100" dist="38100" dir="2700000" algn="tl">
                    <a:srgbClr val="000000">
                      <a:alpha val="43137"/>
                    </a:srgbClr>
                  </a:outerShdw>
                </a:effectLst>
              </a:rPr>
              <a:t> </a:t>
            </a:r>
            <a:r>
              <a:rPr lang="en-US" sz="1800" dirty="0" err="1" smtClean="0">
                <a:effectLst>
                  <a:outerShdw blurRad="38100" dist="38100" dir="2700000" algn="tl">
                    <a:srgbClr val="000000">
                      <a:alpha val="43137"/>
                    </a:srgbClr>
                  </a:outerShdw>
                </a:effectLst>
              </a:rPr>
              <a:t>curente</a:t>
            </a:r>
            <a:r>
              <a:rPr lang="en-US" sz="1800" dirty="0" smtClean="0">
                <a:effectLst>
                  <a:outerShdw blurRad="38100" dist="38100" dir="2700000" algn="tl">
                    <a:srgbClr val="000000">
                      <a:alpha val="43137"/>
                    </a:srgbClr>
                  </a:outerShdw>
                </a:effectLst>
              </a:rPr>
              <a:t> a </a:t>
            </a:r>
            <a:r>
              <a:rPr lang="en-US" sz="1800" dirty="0" err="1" smtClean="0">
                <a:effectLst>
                  <a:outerShdw blurRad="38100" dist="38100" dir="2700000" algn="tl">
                    <a:srgbClr val="000000">
                      <a:alpha val="43137"/>
                    </a:srgbClr>
                  </a:outerShdw>
                </a:effectLst>
              </a:rPr>
              <a:t>datei</a:t>
            </a:r>
            <a:r>
              <a:rPr lang="en-US" sz="1800" dirty="0" smtClean="0">
                <a:effectLst>
                  <a:outerShdw blurRad="38100" dist="38100" dir="2700000" algn="tl">
                    <a:srgbClr val="000000">
                      <a:alpha val="43137"/>
                    </a:srgbClr>
                  </a:outerShdw>
                </a:effectLst>
              </a:rPr>
              <a:t> </a:t>
            </a:r>
            <a:r>
              <a:rPr lang="en-US" sz="1800" dirty="0" err="1" smtClean="0">
                <a:effectLst>
                  <a:outerShdw blurRad="38100" dist="38100" dir="2700000" algn="tl">
                    <a:srgbClr val="000000">
                      <a:alpha val="43137"/>
                    </a:srgbClr>
                  </a:outerShdw>
                </a:effectLst>
              </a:rPr>
              <a:t>sistem</a:t>
            </a:r>
            <a:endParaRPr lang="en-US" sz="1800" dirty="0" smtClean="0">
              <a:effectLst>
                <a:outerShdw blurRad="38100" dist="38100" dir="2700000" algn="tl">
                  <a:srgbClr val="000000">
                    <a:alpha val="43137"/>
                  </a:srgbClr>
                </a:outerShdw>
              </a:effectLst>
            </a:endParaRPr>
          </a:p>
          <a:p>
            <a:pPr>
              <a:buNone/>
            </a:pPr>
            <a:r>
              <a:rPr lang="en-US" sz="1800" dirty="0" smtClean="0">
                <a:solidFill>
                  <a:srgbClr val="FF0000"/>
                </a:solidFill>
              </a:rPr>
              <a:t>select </a:t>
            </a:r>
            <a:r>
              <a:rPr lang="en-US" sz="1800" dirty="0" err="1" smtClean="0">
                <a:solidFill>
                  <a:srgbClr val="FF0000"/>
                </a:solidFill>
              </a:rPr>
              <a:t>to_char</a:t>
            </a:r>
            <a:r>
              <a:rPr lang="en-US" sz="1800" dirty="0" smtClean="0">
                <a:solidFill>
                  <a:srgbClr val="FF0000"/>
                </a:solidFill>
              </a:rPr>
              <a:t> (</a:t>
            </a:r>
            <a:r>
              <a:rPr lang="en-US" sz="1800" dirty="0" err="1" smtClean="0">
                <a:solidFill>
                  <a:srgbClr val="FF0000"/>
                </a:solidFill>
              </a:rPr>
              <a:t>to_date</a:t>
            </a:r>
            <a:r>
              <a:rPr lang="en-US" sz="1800" dirty="0" smtClean="0">
                <a:solidFill>
                  <a:srgbClr val="FF0000"/>
                </a:solidFill>
              </a:rPr>
              <a:t> (</a:t>
            </a:r>
            <a:r>
              <a:rPr lang="en-US" sz="1800" dirty="0" err="1" smtClean="0">
                <a:solidFill>
                  <a:srgbClr val="FF0000"/>
                </a:solidFill>
              </a:rPr>
              <a:t>sysdate</a:t>
            </a:r>
            <a:r>
              <a:rPr lang="en-US" sz="1800" dirty="0" smtClean="0">
                <a:solidFill>
                  <a:srgbClr val="FF0000"/>
                </a:solidFill>
              </a:rPr>
              <a:t>, '</a:t>
            </a:r>
            <a:r>
              <a:rPr lang="en-US" sz="1800" dirty="0" err="1" smtClean="0">
                <a:solidFill>
                  <a:srgbClr val="FF0000"/>
                </a:solidFill>
              </a:rPr>
              <a:t>dd</a:t>
            </a:r>
            <a:r>
              <a:rPr lang="en-US" sz="1800" dirty="0" smtClean="0">
                <a:solidFill>
                  <a:srgbClr val="FF0000"/>
                </a:solidFill>
              </a:rPr>
              <a:t>-mm-</a:t>
            </a:r>
            <a:r>
              <a:rPr lang="en-US" sz="1800" dirty="0" err="1" smtClean="0">
                <a:solidFill>
                  <a:srgbClr val="FF0000"/>
                </a:solidFill>
              </a:rPr>
              <a:t>yyyy</a:t>
            </a:r>
            <a:r>
              <a:rPr lang="en-US" sz="1800" dirty="0" smtClean="0">
                <a:solidFill>
                  <a:srgbClr val="FF0000"/>
                </a:solidFill>
              </a:rPr>
              <a:t>'), 'Day') from dual </a:t>
            </a:r>
          </a:p>
          <a:p>
            <a:r>
              <a:rPr lang="en-US" sz="1800" dirty="0" err="1" smtClean="0">
                <a:effectLst>
                  <a:outerShdw blurRad="38100" dist="38100" dir="2700000" algn="tl">
                    <a:srgbClr val="000000">
                      <a:alpha val="43137"/>
                    </a:srgbClr>
                  </a:outerShdw>
                </a:effectLst>
              </a:rPr>
              <a:t>Extrageti</a:t>
            </a:r>
            <a:r>
              <a:rPr lang="en-US" sz="1800" dirty="0" smtClean="0">
                <a:effectLst>
                  <a:outerShdw blurRad="38100" dist="38100" dir="2700000" algn="tl">
                    <a:srgbClr val="000000">
                      <a:alpha val="43137"/>
                    </a:srgbClr>
                  </a:outerShdw>
                </a:effectLst>
              </a:rPr>
              <a:t> data </a:t>
            </a:r>
            <a:r>
              <a:rPr lang="en-US" sz="1800" dirty="0" err="1" smtClean="0">
                <a:effectLst>
                  <a:outerShdw blurRad="38100" dist="38100" dir="2700000" algn="tl">
                    <a:srgbClr val="000000">
                      <a:alpha val="43137"/>
                    </a:srgbClr>
                  </a:outerShdw>
                </a:effectLst>
              </a:rPr>
              <a:t>zilei</a:t>
            </a:r>
            <a:r>
              <a:rPr lang="en-US" sz="1800" dirty="0" smtClean="0">
                <a:effectLst>
                  <a:outerShdw blurRad="38100" dist="38100" dir="2700000" algn="tl">
                    <a:srgbClr val="000000">
                      <a:alpha val="43137"/>
                    </a:srgbClr>
                  </a:outerShdw>
                </a:effectLst>
              </a:rPr>
              <a:t> de </a:t>
            </a:r>
            <a:r>
              <a:rPr lang="en-US" sz="1800" dirty="0" err="1" smtClean="0">
                <a:effectLst>
                  <a:outerShdw blurRad="38100" dist="38100" dir="2700000" algn="tl">
                    <a:srgbClr val="000000">
                      <a:alpha val="43137"/>
                    </a:srgbClr>
                  </a:outerShdw>
                </a:effectLst>
              </a:rPr>
              <a:t>duminica</a:t>
            </a:r>
            <a:r>
              <a:rPr lang="en-US" sz="1800" dirty="0" smtClean="0">
                <a:effectLst>
                  <a:outerShdw blurRad="38100" dist="38100" dir="2700000" algn="tl">
                    <a:srgbClr val="000000">
                      <a:alpha val="43137"/>
                    </a:srgbClr>
                  </a:outerShdw>
                </a:effectLst>
              </a:rPr>
              <a:t> </a:t>
            </a:r>
            <a:r>
              <a:rPr lang="en-US" sz="1800" dirty="0" err="1" smtClean="0">
                <a:effectLst>
                  <a:outerShdw blurRad="38100" dist="38100" dir="2700000" algn="tl">
                    <a:srgbClr val="000000">
                      <a:alpha val="43137"/>
                    </a:srgbClr>
                  </a:outerShdw>
                </a:effectLst>
              </a:rPr>
              <a:t>ce</a:t>
            </a:r>
            <a:r>
              <a:rPr lang="en-US" sz="1800" dirty="0" smtClean="0">
                <a:effectLst>
                  <a:outerShdw blurRad="38100" dist="38100" dir="2700000" algn="tl">
                    <a:srgbClr val="000000">
                      <a:alpha val="43137"/>
                    </a:srgbClr>
                  </a:outerShdw>
                </a:effectLst>
              </a:rPr>
              <a:t> </a:t>
            </a:r>
            <a:r>
              <a:rPr lang="en-US" sz="1800" dirty="0" err="1" smtClean="0">
                <a:effectLst>
                  <a:outerShdw blurRad="38100" dist="38100" dir="2700000" algn="tl">
                    <a:srgbClr val="000000">
                      <a:alpha val="43137"/>
                    </a:srgbClr>
                  </a:outerShdw>
                </a:effectLst>
              </a:rPr>
              <a:t>urmeaza</a:t>
            </a:r>
            <a:r>
              <a:rPr lang="en-US" sz="1800" dirty="0" smtClean="0">
                <a:effectLst>
                  <a:outerShdw blurRad="38100" dist="38100" dir="2700000" algn="tl">
                    <a:srgbClr val="000000">
                      <a:alpha val="43137"/>
                    </a:srgbClr>
                  </a:outerShdw>
                </a:effectLst>
              </a:rPr>
              <a:t> </a:t>
            </a:r>
            <a:r>
              <a:rPr lang="en-US" sz="1800" dirty="0" err="1" smtClean="0">
                <a:effectLst>
                  <a:outerShdw blurRad="38100" dist="38100" dir="2700000" algn="tl">
                    <a:srgbClr val="000000">
                      <a:alpha val="43137"/>
                    </a:srgbClr>
                  </a:outerShdw>
                </a:effectLst>
              </a:rPr>
              <a:t>datei</a:t>
            </a:r>
            <a:r>
              <a:rPr lang="en-US" sz="1800" dirty="0" smtClean="0">
                <a:effectLst>
                  <a:outerShdw blurRad="38100" dist="38100" dir="2700000" algn="tl">
                    <a:srgbClr val="000000">
                      <a:alpha val="43137"/>
                    </a:srgbClr>
                  </a:outerShdw>
                </a:effectLst>
              </a:rPr>
              <a:t> </a:t>
            </a:r>
            <a:r>
              <a:rPr lang="en-US" sz="1800" dirty="0" err="1" smtClean="0">
                <a:effectLst>
                  <a:outerShdw blurRad="38100" dist="38100" dir="2700000" algn="tl">
                    <a:srgbClr val="000000">
                      <a:alpha val="43137"/>
                    </a:srgbClr>
                  </a:outerShdw>
                </a:effectLst>
              </a:rPr>
              <a:t>curente</a:t>
            </a:r>
            <a:r>
              <a:rPr lang="en-US" sz="1800" dirty="0" smtClean="0">
                <a:effectLst>
                  <a:outerShdw blurRad="38100" dist="38100" dir="2700000" algn="tl">
                    <a:srgbClr val="000000">
                      <a:alpha val="43137"/>
                    </a:srgbClr>
                  </a:outerShdw>
                </a:effectLst>
              </a:rPr>
              <a:t>:</a:t>
            </a:r>
          </a:p>
          <a:p>
            <a:pPr>
              <a:buNone/>
            </a:pPr>
            <a:r>
              <a:rPr lang="en-US" sz="1800" b="1" dirty="0" smtClean="0">
                <a:solidFill>
                  <a:srgbClr val="FF0000"/>
                </a:solidFill>
              </a:rPr>
              <a:t>SELECT NEXT_DAY(sysdate,7) "NEXT DAY"</a:t>
            </a:r>
          </a:p>
          <a:p>
            <a:pPr>
              <a:buNone/>
            </a:pPr>
            <a:r>
              <a:rPr lang="en-US" sz="1800" b="1" dirty="0" smtClean="0">
                <a:solidFill>
                  <a:srgbClr val="FF0000"/>
                </a:solidFill>
              </a:rPr>
              <a:t>     FROM DUAL;</a:t>
            </a:r>
          </a:p>
          <a:p>
            <a:r>
              <a:rPr lang="ro-RO" sz="1800" b="1" dirty="0"/>
              <a:t>LAST_DAY(data)</a:t>
            </a:r>
            <a:r>
              <a:rPr lang="ro-RO" sz="1800" dirty="0"/>
              <a:t> – returnează ultima zi din luna din care face parte data transmisă ca parametru</a:t>
            </a:r>
            <a:r>
              <a:rPr lang="ro-RO" sz="1800" dirty="0" smtClean="0"/>
              <a:t>.</a:t>
            </a:r>
            <a:endParaRPr lang="en-US" sz="1800" dirty="0" smtClean="0"/>
          </a:p>
          <a:p>
            <a:pPr>
              <a:buNone/>
            </a:pPr>
            <a:r>
              <a:rPr lang="en-US" sz="1800" b="1" dirty="0" smtClean="0">
                <a:solidFill>
                  <a:srgbClr val="FF0000"/>
                </a:solidFill>
              </a:rPr>
              <a:t>1.	</a:t>
            </a:r>
            <a:r>
              <a:rPr lang="ro-RO" sz="1800" b="1" dirty="0" smtClean="0">
                <a:solidFill>
                  <a:srgbClr val="FF0000"/>
                </a:solidFill>
              </a:rPr>
              <a:t>select </a:t>
            </a:r>
            <a:r>
              <a:rPr lang="ro-RO" sz="1800" b="1" dirty="0" err="1" smtClean="0">
                <a:solidFill>
                  <a:srgbClr val="FF0000"/>
                </a:solidFill>
              </a:rPr>
              <a:t>last</a:t>
            </a:r>
            <a:r>
              <a:rPr lang="ro-RO" sz="1800" b="1" dirty="0" smtClean="0">
                <a:solidFill>
                  <a:srgbClr val="FF0000"/>
                </a:solidFill>
              </a:rPr>
              <a:t>_</a:t>
            </a:r>
            <a:r>
              <a:rPr lang="ro-RO" sz="1800" b="1" dirty="0" err="1" smtClean="0">
                <a:solidFill>
                  <a:srgbClr val="FF0000"/>
                </a:solidFill>
              </a:rPr>
              <a:t>day</a:t>
            </a:r>
            <a:r>
              <a:rPr lang="ro-RO" sz="1800" b="1" dirty="0" smtClean="0">
                <a:solidFill>
                  <a:srgbClr val="FF0000"/>
                </a:solidFill>
              </a:rPr>
              <a:t>(</a:t>
            </a:r>
            <a:r>
              <a:rPr lang="ro-RO" sz="1800" b="1" dirty="0" err="1" smtClean="0">
                <a:solidFill>
                  <a:srgbClr val="FF0000"/>
                </a:solidFill>
              </a:rPr>
              <a:t>sysdate</a:t>
            </a:r>
            <a:r>
              <a:rPr lang="ro-RO" sz="1800" b="1" dirty="0">
                <a:solidFill>
                  <a:srgbClr val="FF0000"/>
                </a:solidFill>
              </a:rPr>
              <a:t>)</a:t>
            </a:r>
            <a:endParaRPr lang="ro-RO" sz="1800" dirty="0" smtClean="0">
              <a:solidFill>
                <a:srgbClr val="FF0000"/>
              </a:solidFill>
            </a:endParaRPr>
          </a:p>
          <a:p>
            <a:pPr>
              <a:buNone/>
            </a:pPr>
            <a:r>
              <a:rPr lang="ro-RO" sz="1800" b="1" dirty="0" err="1" smtClean="0">
                <a:solidFill>
                  <a:srgbClr val="FF0000"/>
                </a:solidFill>
              </a:rPr>
              <a:t>from</a:t>
            </a:r>
            <a:r>
              <a:rPr lang="ro-RO" sz="1800" b="1" dirty="0" smtClean="0">
                <a:solidFill>
                  <a:srgbClr val="FF0000"/>
                </a:solidFill>
              </a:rPr>
              <a:t> dual</a:t>
            </a:r>
            <a:endParaRPr lang="en-US" sz="1800" b="1" dirty="0" smtClean="0">
              <a:solidFill>
                <a:srgbClr val="FF0000"/>
              </a:solidFill>
            </a:endParaRPr>
          </a:p>
          <a:p>
            <a:pPr marL="457200" indent="-457200">
              <a:buNone/>
            </a:pPr>
            <a:r>
              <a:rPr lang="en-US" sz="2000" b="1" dirty="0" smtClean="0">
                <a:solidFill>
                  <a:srgbClr val="FF0000"/>
                </a:solidFill>
              </a:rPr>
              <a:t>2.	</a:t>
            </a:r>
            <a:r>
              <a:rPr lang="ro-RO" sz="2000" b="1" dirty="0" smtClean="0">
                <a:solidFill>
                  <a:srgbClr val="FF0000"/>
                </a:solidFill>
              </a:rPr>
              <a:t>select </a:t>
            </a:r>
            <a:r>
              <a:rPr lang="ro-RO" sz="2000" b="1" dirty="0" err="1" smtClean="0">
                <a:solidFill>
                  <a:srgbClr val="FF0000"/>
                </a:solidFill>
              </a:rPr>
              <a:t>last</a:t>
            </a:r>
            <a:r>
              <a:rPr lang="ro-RO" sz="2000" b="1" dirty="0" smtClean="0">
                <a:solidFill>
                  <a:srgbClr val="FF0000"/>
                </a:solidFill>
              </a:rPr>
              <a:t>_</a:t>
            </a:r>
            <a:r>
              <a:rPr lang="ro-RO" sz="2000" b="1" dirty="0" err="1" smtClean="0">
                <a:solidFill>
                  <a:srgbClr val="FF0000"/>
                </a:solidFill>
              </a:rPr>
              <a:t>day</a:t>
            </a:r>
            <a:r>
              <a:rPr lang="ro-RO" sz="2000" b="1" dirty="0" smtClean="0">
                <a:solidFill>
                  <a:srgbClr val="FF0000"/>
                </a:solidFill>
              </a:rPr>
              <a:t>(ADD_MONTHS(</a:t>
            </a:r>
            <a:r>
              <a:rPr lang="ro-RO" sz="2000" b="1" dirty="0" err="1" smtClean="0">
                <a:solidFill>
                  <a:srgbClr val="FF0000"/>
                </a:solidFill>
              </a:rPr>
              <a:t>sysdate</a:t>
            </a:r>
            <a:r>
              <a:rPr lang="ro-RO" sz="2000" b="1" dirty="0" smtClean="0">
                <a:solidFill>
                  <a:srgbClr val="FF0000"/>
                </a:solidFill>
              </a:rPr>
              <a:t>,12))</a:t>
            </a:r>
            <a:endParaRPr lang="ro-RO" sz="2000" dirty="0" smtClean="0">
              <a:solidFill>
                <a:srgbClr val="FF0000"/>
              </a:solidFill>
            </a:endParaRPr>
          </a:p>
          <a:p>
            <a:pPr>
              <a:buNone/>
            </a:pPr>
            <a:r>
              <a:rPr lang="ro-RO" sz="2000" b="1" dirty="0" err="1" smtClean="0">
                <a:solidFill>
                  <a:srgbClr val="FF0000"/>
                </a:solidFill>
              </a:rPr>
              <a:t>from</a:t>
            </a:r>
            <a:r>
              <a:rPr lang="ro-RO" sz="2000" b="1" dirty="0" smtClean="0">
                <a:solidFill>
                  <a:srgbClr val="FF0000"/>
                </a:solidFill>
              </a:rPr>
              <a:t> dual</a:t>
            </a:r>
            <a:endParaRPr lang="ro-RO" sz="2000" dirty="0" smtClean="0">
              <a:solidFill>
                <a:srgbClr val="FF0000"/>
              </a:solidFill>
            </a:endParaRPr>
          </a:p>
          <a:p>
            <a:endParaRPr lang="en-US" sz="1800"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1435608" y="357166"/>
            <a:ext cx="7498080" cy="5891234"/>
          </a:xfrm>
        </p:spPr>
        <p:txBody>
          <a:bodyPr>
            <a:noAutofit/>
          </a:bodyPr>
          <a:lstStyle/>
          <a:p>
            <a:pPr marL="425196" indent="-342900">
              <a:buFont typeface="+mj-lt"/>
              <a:buAutoNum type="arabicPeriod"/>
            </a:pPr>
            <a:r>
              <a:rPr lang="ro-RO" sz="1400" b="1" dirty="0">
                <a:solidFill>
                  <a:srgbClr val="FF0000"/>
                </a:solidFill>
                <a:effectLst>
                  <a:outerShdw blurRad="38100" dist="38100" dir="2700000" algn="tl">
                    <a:srgbClr val="000000">
                      <a:alpha val="43137"/>
                    </a:srgbClr>
                  </a:outerShdw>
                </a:effectLst>
              </a:rPr>
              <a:t>ROUND(data,'format')</a:t>
            </a:r>
            <a:r>
              <a:rPr lang="ro-RO" sz="1400" dirty="0">
                <a:solidFill>
                  <a:srgbClr val="FF0000"/>
                </a:solidFill>
                <a:effectLst>
                  <a:outerShdw blurRad="38100" dist="38100" dir="2700000" algn="tl">
                    <a:srgbClr val="000000">
                      <a:alpha val="43137"/>
                    </a:srgbClr>
                  </a:outerShdw>
                </a:effectLst>
              </a:rPr>
              <a:t> </a:t>
            </a:r>
            <a:r>
              <a:rPr lang="en-US" sz="1400" dirty="0" err="1" smtClean="0">
                <a:solidFill>
                  <a:srgbClr val="FF0000"/>
                </a:solidFill>
                <a:effectLst>
                  <a:outerShdw blurRad="38100" dist="38100" dir="2700000" algn="tl">
                    <a:srgbClr val="000000">
                      <a:alpha val="43137"/>
                    </a:srgbClr>
                  </a:outerShdw>
                </a:effectLst>
              </a:rPr>
              <a:t>rotunjeste</a:t>
            </a:r>
            <a:r>
              <a:rPr lang="en-US" sz="1400" dirty="0" smtClean="0">
                <a:solidFill>
                  <a:srgbClr val="FF0000"/>
                </a:solidFill>
                <a:effectLst>
                  <a:outerShdw blurRad="38100" dist="38100" dir="2700000" algn="tl">
                    <a:srgbClr val="000000">
                      <a:alpha val="43137"/>
                    </a:srgbClr>
                  </a:outerShdw>
                </a:effectLst>
              </a:rPr>
              <a:t> </a:t>
            </a:r>
            <a:r>
              <a:rPr lang="ro-RO" sz="1400" dirty="0" smtClean="0">
                <a:solidFill>
                  <a:srgbClr val="FF0000"/>
                </a:solidFill>
                <a:effectLst>
                  <a:outerShdw blurRad="38100" dist="38100" dir="2700000" algn="tl">
                    <a:srgbClr val="000000">
                      <a:alpha val="43137"/>
                    </a:srgbClr>
                  </a:outerShdw>
                </a:effectLst>
              </a:rPr>
              <a:t>data </a:t>
            </a:r>
            <a:r>
              <a:rPr lang="ro-RO" sz="1400" dirty="0" smtClean="0">
                <a:solidFill>
                  <a:srgbClr val="FF0000"/>
                </a:solidFill>
                <a:effectLst>
                  <a:outerShdw blurRad="38100" dist="38100" dir="2700000" algn="tl">
                    <a:srgbClr val="000000">
                      <a:alpha val="43137"/>
                    </a:srgbClr>
                  </a:outerShdw>
                </a:effectLst>
              </a:rPr>
              <a:t>specificată conform formatului specificat</a:t>
            </a:r>
            <a:endParaRPr lang="en-US" sz="1400" dirty="0" smtClean="0">
              <a:solidFill>
                <a:srgbClr val="FF0000"/>
              </a:solidFill>
              <a:effectLst>
                <a:outerShdw blurRad="38100" dist="38100" dir="2700000" algn="tl">
                  <a:srgbClr val="000000">
                    <a:alpha val="43137"/>
                  </a:srgbClr>
                </a:outerShdw>
              </a:effectLst>
            </a:endParaRPr>
          </a:p>
          <a:p>
            <a:r>
              <a:rPr lang="vi-VN" sz="1400" dirty="0" smtClean="0"/>
              <a:t>Câteva dintre formatele cele mai uzuale sunt:</a:t>
            </a:r>
          </a:p>
          <a:p>
            <a:pPr lvl="0"/>
            <a:r>
              <a:rPr lang="vi-VN" sz="1400" dirty="0" smtClean="0"/>
              <a:t> </a:t>
            </a:r>
            <a:r>
              <a:rPr lang="vi-VN" sz="1400" b="1" dirty="0"/>
              <a:t>y</a:t>
            </a:r>
            <a:r>
              <a:rPr lang="vi-VN" sz="1400" dirty="0" smtClean="0"/>
              <a:t>, </a:t>
            </a:r>
            <a:r>
              <a:rPr lang="vi-VN" sz="1400" b="1" dirty="0"/>
              <a:t>yy</a:t>
            </a:r>
            <a:r>
              <a:rPr lang="vi-VN" sz="1400" dirty="0" smtClean="0"/>
              <a:t>, </a:t>
            </a:r>
            <a:r>
              <a:rPr lang="vi-VN" sz="1400" b="1" dirty="0"/>
              <a:t>yyyy</a:t>
            </a:r>
            <a:r>
              <a:rPr lang="vi-VN" sz="1400" dirty="0"/>
              <a:t>, </a:t>
            </a:r>
            <a:r>
              <a:rPr lang="vi-VN" sz="1400" b="1" dirty="0"/>
              <a:t>year</a:t>
            </a:r>
            <a:r>
              <a:rPr lang="vi-VN" sz="1400" dirty="0" smtClean="0"/>
              <a:t> – se rotunjeşte data la cea mai apropiată dată de 1 Ianuarie. Dacă data este înainte de 1 iulie, se va returna data de 1 ianuarie a aceluiaşi an. Dacă data este după data de 1 iulie se va returna data de 1 ianuarie a anului următor.</a:t>
            </a:r>
          </a:p>
          <a:p>
            <a:pPr lvl="0"/>
            <a:r>
              <a:rPr lang="vi-VN" sz="1400" dirty="0" smtClean="0"/>
              <a:t> </a:t>
            </a:r>
            <a:r>
              <a:rPr lang="vi-VN" sz="1400" b="1" dirty="0"/>
              <a:t>mm</a:t>
            </a:r>
            <a:r>
              <a:rPr lang="vi-VN" sz="1400" dirty="0" smtClean="0"/>
              <a:t>, </a:t>
            </a:r>
            <a:r>
              <a:rPr lang="vi-VN" sz="1400" b="1" dirty="0"/>
              <a:t>month</a:t>
            </a:r>
            <a:r>
              <a:rPr lang="vi-VN" sz="1400" dirty="0" smtClean="0"/>
              <a:t> – rotunjeşte data la cel mai apropiat început de lună. Orice dată calendaristică aflată după data de </a:t>
            </a:r>
            <a:r>
              <a:rPr lang="vi-VN" sz="1400" b="1" dirty="0"/>
              <a:t>16</a:t>
            </a:r>
            <a:r>
              <a:rPr lang="vi-VN" sz="1400" dirty="0" smtClean="0"/>
              <a:t>, inclusiv, este rotunjită la prima zi a lunii următoare.</a:t>
            </a:r>
          </a:p>
          <a:p>
            <a:pPr lvl="0"/>
            <a:r>
              <a:rPr lang="vi-VN" sz="1400" b="1" dirty="0" smtClean="0"/>
              <a:t>ww</a:t>
            </a:r>
            <a:r>
              <a:rPr lang="vi-VN" sz="1400" dirty="0" smtClean="0"/>
              <a:t>, </a:t>
            </a:r>
            <a:r>
              <a:rPr lang="vi-VN" sz="1400" b="1" dirty="0"/>
              <a:t>week</a:t>
            </a:r>
            <a:r>
              <a:rPr lang="vi-VN" sz="1400" dirty="0" smtClean="0"/>
              <a:t> – se rotunjeşte data la cel mai apropiat început de săptămână. Prima zi a săptămânii este considerată lunea. Pentru datele aflate după ziua de joi, se va returna ziua de luni a săptămânii următoare.</a:t>
            </a:r>
          </a:p>
          <a:p>
            <a:endParaRPr lang="en-US" sz="1400" dirty="0" smtClean="0"/>
          </a:p>
          <a:p>
            <a:r>
              <a:rPr lang="en-US" sz="1400" dirty="0"/>
              <a:t>select </a:t>
            </a:r>
            <a:r>
              <a:rPr lang="en-US" sz="1400" dirty="0" err="1"/>
              <a:t>sysdate</a:t>
            </a:r>
            <a:r>
              <a:rPr lang="en-US" sz="1400" dirty="0"/>
              <a:t>,</a:t>
            </a:r>
            <a:endParaRPr lang="en-US" sz="1400" dirty="0" smtClean="0"/>
          </a:p>
          <a:p>
            <a:pPr>
              <a:buNone/>
            </a:pPr>
            <a:r>
              <a:rPr lang="en-US" sz="1400" dirty="0"/>
              <a:t>       round(</a:t>
            </a:r>
            <a:r>
              <a:rPr lang="en-US" sz="1400" dirty="0" err="1"/>
              <a:t>sysdate,'mm</a:t>
            </a:r>
            <a:r>
              <a:rPr lang="en-US" sz="1400" dirty="0"/>
              <a:t>'),</a:t>
            </a:r>
            <a:endParaRPr lang="en-US" sz="1400" dirty="0" smtClean="0"/>
          </a:p>
          <a:p>
            <a:pPr>
              <a:buNone/>
            </a:pPr>
            <a:r>
              <a:rPr lang="en-US" sz="1400" dirty="0"/>
              <a:t>       round(sysdate+16,'mm'),</a:t>
            </a:r>
            <a:endParaRPr lang="en-US" sz="1400" dirty="0" smtClean="0"/>
          </a:p>
          <a:p>
            <a:pPr>
              <a:buNone/>
            </a:pPr>
            <a:r>
              <a:rPr lang="en-US" sz="1400" dirty="0"/>
              <a:t>       round(sysdate+17,'mm') </a:t>
            </a:r>
            <a:endParaRPr lang="en-US" sz="1400" dirty="0" smtClean="0"/>
          </a:p>
          <a:p>
            <a:pPr>
              <a:buNone/>
            </a:pPr>
            <a:r>
              <a:rPr lang="en-US" sz="1400" dirty="0"/>
              <a:t>from dual</a:t>
            </a:r>
            <a:endParaRPr lang="en-US" sz="1400" dirty="0" smtClean="0"/>
          </a:p>
          <a:p>
            <a:r>
              <a:rPr lang="en-US" sz="1400" b="1" dirty="0" smtClean="0"/>
              <a:t>select ROUND (SYSDATE, ‘year’), </a:t>
            </a:r>
            <a:r>
              <a:rPr lang="ro-RO" sz="1400" dirty="0" err="1" smtClean="0"/>
              <a:t>round</a:t>
            </a:r>
            <a:r>
              <a:rPr lang="ro-RO" sz="1400" dirty="0" smtClean="0"/>
              <a:t>(ADD_MONTHS(</a:t>
            </a:r>
            <a:r>
              <a:rPr lang="ro-RO" sz="1400" dirty="0" err="1" smtClean="0"/>
              <a:t>sysdate</a:t>
            </a:r>
            <a:r>
              <a:rPr lang="ro-RO" sz="1400" dirty="0" smtClean="0"/>
              <a:t>,5</a:t>
            </a:r>
            <a:r>
              <a:rPr lang="ro-RO" sz="1400" dirty="0"/>
              <a:t>),'</a:t>
            </a:r>
            <a:r>
              <a:rPr lang="ro-RO" sz="1400" dirty="0" err="1"/>
              <a:t>year</a:t>
            </a:r>
            <a:r>
              <a:rPr lang="ro-RO" sz="1400" dirty="0"/>
              <a:t>') </a:t>
            </a:r>
            <a:r>
              <a:rPr lang="en-US" sz="1400" dirty="0" smtClean="0"/>
              <a:t> </a:t>
            </a:r>
            <a:r>
              <a:rPr lang="en-US" sz="1400" b="1" dirty="0" smtClean="0"/>
              <a:t> from dual</a:t>
            </a:r>
          </a:p>
          <a:p>
            <a:r>
              <a:rPr lang="en-US" sz="1400" dirty="0"/>
              <a:t>select </a:t>
            </a:r>
            <a:r>
              <a:rPr lang="en-US" sz="1400" dirty="0" err="1"/>
              <a:t>sysdate</a:t>
            </a:r>
            <a:r>
              <a:rPr lang="en-US" sz="1400" dirty="0"/>
              <a:t>,</a:t>
            </a:r>
            <a:endParaRPr lang="en-US" sz="1400" dirty="0" smtClean="0"/>
          </a:p>
          <a:p>
            <a:pPr>
              <a:buNone/>
            </a:pPr>
            <a:r>
              <a:rPr lang="en-US" sz="1400" dirty="0"/>
              <a:t>       round(</a:t>
            </a:r>
            <a:r>
              <a:rPr lang="en-US" sz="1400" dirty="0" err="1"/>
              <a:t>sysdate,'ww</a:t>
            </a:r>
            <a:r>
              <a:rPr lang="en-US" sz="1400" dirty="0"/>
              <a:t>'),</a:t>
            </a:r>
            <a:endParaRPr lang="en-US" sz="1400" dirty="0" smtClean="0"/>
          </a:p>
          <a:p>
            <a:pPr>
              <a:buNone/>
            </a:pPr>
            <a:r>
              <a:rPr lang="en-US" sz="1400" dirty="0"/>
              <a:t>       round(sysdate+1,'ww'),</a:t>
            </a:r>
            <a:endParaRPr lang="en-US" sz="1400" dirty="0" smtClean="0"/>
          </a:p>
          <a:p>
            <a:pPr>
              <a:buNone/>
            </a:pPr>
            <a:r>
              <a:rPr lang="en-US" sz="1400" dirty="0"/>
              <a:t>       round(sysdate+2,'ww') </a:t>
            </a:r>
            <a:r>
              <a:rPr lang="en-US" sz="1400" dirty="0" smtClean="0"/>
              <a:t>from dual</a:t>
            </a:r>
          </a:p>
          <a:p>
            <a:pPr marL="425196" indent="-342900">
              <a:buNone/>
            </a:pPr>
            <a:r>
              <a:rPr lang="en-US" sz="1400" b="1" dirty="0" smtClean="0">
                <a:solidFill>
                  <a:srgbClr val="FF0000"/>
                </a:solidFill>
                <a:effectLst>
                  <a:outerShdw blurRad="38100" dist="38100" dir="2700000" algn="tl">
                    <a:srgbClr val="000000">
                      <a:alpha val="43137"/>
                    </a:srgbClr>
                  </a:outerShdw>
                </a:effectLst>
              </a:rPr>
              <a:t>II.	</a:t>
            </a:r>
            <a:r>
              <a:rPr lang="ro-RO" sz="1400" b="1" dirty="0" smtClean="0">
                <a:solidFill>
                  <a:srgbClr val="FF0000"/>
                </a:solidFill>
                <a:effectLst>
                  <a:outerShdw blurRad="38100" dist="38100" dir="2700000" algn="tl">
                    <a:srgbClr val="000000">
                      <a:alpha val="43137"/>
                    </a:srgbClr>
                  </a:outerShdw>
                </a:effectLst>
              </a:rPr>
              <a:t>TRUNC(data</a:t>
            </a:r>
            <a:r>
              <a:rPr lang="ro-RO" sz="1400" b="1" dirty="0" smtClean="0">
                <a:solidFill>
                  <a:srgbClr val="FF0000"/>
                </a:solidFill>
                <a:effectLst>
                  <a:outerShdw blurRad="38100" dist="38100" dir="2700000" algn="tl">
                    <a:srgbClr val="000000">
                      <a:alpha val="43137"/>
                    </a:srgbClr>
                  </a:outerShdw>
                </a:effectLst>
              </a:rPr>
              <a:t>,'format</a:t>
            </a:r>
            <a:r>
              <a:rPr lang="ro-RO" sz="1400" b="1" dirty="0" smtClean="0">
                <a:solidFill>
                  <a:srgbClr val="FF0000"/>
                </a:solidFill>
                <a:effectLst>
                  <a:outerShdw blurRad="38100" dist="38100" dir="2700000" algn="tl">
                    <a:srgbClr val="000000">
                      <a:alpha val="43137"/>
                    </a:srgbClr>
                  </a:outerShdw>
                </a:effectLst>
              </a:rPr>
              <a:t>')</a:t>
            </a:r>
            <a:r>
              <a:rPr lang="en-US" sz="1400" b="1" dirty="0" smtClean="0">
                <a:solidFill>
                  <a:srgbClr val="FF0000"/>
                </a:solidFill>
                <a:effectLst>
                  <a:outerShdw blurRad="38100" dist="38100" dir="2700000" algn="tl">
                    <a:srgbClr val="000000">
                      <a:alpha val="43137"/>
                    </a:srgbClr>
                  </a:outerShdw>
                </a:effectLst>
              </a:rPr>
              <a:t> </a:t>
            </a:r>
            <a:r>
              <a:rPr lang="ro-RO" sz="1400" dirty="0" err="1" smtClean="0">
                <a:solidFill>
                  <a:srgbClr val="FF0000"/>
                </a:solidFill>
                <a:effectLst>
                  <a:outerShdw blurRad="38100" dist="38100" dir="2700000" algn="tl">
                    <a:srgbClr val="000000">
                      <a:alpha val="43137"/>
                    </a:srgbClr>
                  </a:outerShdw>
                </a:effectLst>
              </a:rPr>
              <a:t>trunchează</a:t>
            </a:r>
            <a:r>
              <a:rPr lang="ro-RO" sz="1400" dirty="0" smtClean="0">
                <a:solidFill>
                  <a:srgbClr val="FF0000"/>
                </a:solidFill>
                <a:effectLst>
                  <a:outerShdw blurRad="38100" dist="38100" dir="2700000" algn="tl">
                    <a:srgbClr val="000000">
                      <a:alpha val="43137"/>
                    </a:srgbClr>
                  </a:outerShdw>
                </a:effectLst>
              </a:rPr>
              <a:t> data specificată conform formatului specificat</a:t>
            </a:r>
            <a:endParaRPr lang="en-US" sz="1400" dirty="0" smtClean="0">
              <a:solidFill>
                <a:srgbClr val="FF0000"/>
              </a:solidFill>
              <a:effectLst>
                <a:outerShdw blurRad="38100" dist="38100" dir="2700000" algn="tl">
                  <a:srgbClr val="000000">
                    <a:alpha val="43137"/>
                  </a:srgbClr>
                </a:outerShdw>
              </a:effectLst>
            </a:endParaRPr>
          </a:p>
          <a:p>
            <a:pPr>
              <a:buNone/>
            </a:pPr>
            <a:endParaRPr lang="en-US" sz="1400" b="1" dirty="0"/>
          </a:p>
          <a:p>
            <a:endParaRPr lang="en-US" sz="14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țiu">
  <a:themeElements>
    <a:clrScheme name="Solstițiu">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țiu">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țiu">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123</TotalTime>
  <Words>407</Words>
  <Application>Microsoft Office PowerPoint</Application>
  <PresentationFormat>Expunere pe ecran (4:3)</PresentationFormat>
  <Paragraphs>56</Paragraphs>
  <Slides>6</Slides>
  <Notes>0</Notes>
  <HiddenSlides>0</HiddenSlides>
  <MMClips>0</MMClips>
  <ScaleCrop>false</ScaleCrop>
  <HeadingPairs>
    <vt:vector size="4" baseType="variant">
      <vt:variant>
        <vt:lpstr>Temă</vt:lpstr>
      </vt:variant>
      <vt:variant>
        <vt:i4>1</vt:i4>
      </vt:variant>
      <vt:variant>
        <vt:lpstr>Titluri diapozitive</vt:lpstr>
      </vt:variant>
      <vt:variant>
        <vt:i4>6</vt:i4>
      </vt:variant>
    </vt:vector>
  </HeadingPairs>
  <TitlesOfParts>
    <vt:vector size="7" baseType="lpstr">
      <vt:lpstr>Solstițiu</vt:lpstr>
      <vt:lpstr>Funcţii asupra datelor calendaristice </vt:lpstr>
      <vt:lpstr>Diapozitivul 2</vt:lpstr>
      <vt:lpstr>Diapozitivul 3</vt:lpstr>
      <vt:lpstr>Diapozitivul 4</vt:lpstr>
      <vt:lpstr>Next_day si last_day</vt:lpstr>
      <vt:lpstr>Diapozitivul 6</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Funcţii asupra datelor calendaristice </dc:title>
  <dc:creator>User</dc:creator>
  <cp:lastModifiedBy>User</cp:lastModifiedBy>
  <cp:revision>14</cp:revision>
  <dcterms:created xsi:type="dcterms:W3CDTF">2013-02-01T17:35:11Z</dcterms:created>
  <dcterms:modified xsi:type="dcterms:W3CDTF">2013-02-01T19:38:28Z</dcterms:modified>
</cp:coreProperties>
</file>